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7" r:id="rId1"/>
  </p:sldMasterIdLst>
  <p:notesMasterIdLst>
    <p:notesMasterId r:id="rId42"/>
  </p:notesMasterIdLst>
  <p:sldIdLst>
    <p:sldId id="256" r:id="rId2"/>
    <p:sldId id="468" r:id="rId3"/>
    <p:sldId id="460" r:id="rId4"/>
    <p:sldId id="444" r:id="rId5"/>
    <p:sldId id="475" r:id="rId6"/>
    <p:sldId id="476" r:id="rId7"/>
    <p:sldId id="477" r:id="rId8"/>
    <p:sldId id="478" r:id="rId9"/>
    <p:sldId id="479" r:id="rId10"/>
    <p:sldId id="469" r:id="rId11"/>
    <p:sldId id="463" r:id="rId12"/>
    <p:sldId id="461" r:id="rId13"/>
    <p:sldId id="473" r:id="rId14"/>
    <p:sldId id="474" r:id="rId15"/>
    <p:sldId id="464" r:id="rId16"/>
    <p:sldId id="465" r:id="rId17"/>
    <p:sldId id="466" r:id="rId18"/>
    <p:sldId id="467" r:id="rId19"/>
    <p:sldId id="447" r:id="rId20"/>
    <p:sldId id="417" r:id="rId21"/>
    <p:sldId id="436" r:id="rId22"/>
    <p:sldId id="418" r:id="rId23"/>
    <p:sldId id="419" r:id="rId24"/>
    <p:sldId id="421" r:id="rId25"/>
    <p:sldId id="423" r:id="rId26"/>
    <p:sldId id="425" r:id="rId27"/>
    <p:sldId id="424" r:id="rId28"/>
    <p:sldId id="470" r:id="rId29"/>
    <p:sldId id="471" r:id="rId30"/>
    <p:sldId id="472" r:id="rId31"/>
    <p:sldId id="427" r:id="rId32"/>
    <p:sldId id="429" r:id="rId33"/>
    <p:sldId id="452" r:id="rId34"/>
    <p:sldId id="453" r:id="rId35"/>
    <p:sldId id="437" r:id="rId36"/>
    <p:sldId id="442" r:id="rId37"/>
    <p:sldId id="426" r:id="rId38"/>
    <p:sldId id="455" r:id="rId39"/>
    <p:sldId id="454" r:id="rId40"/>
    <p:sldId id="443"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B41E63B-9D1B-6A4F-AB97-C8D773062381}">
          <p14:sldIdLst>
            <p14:sldId id="256"/>
            <p14:sldId id="468"/>
            <p14:sldId id="460"/>
            <p14:sldId id="444"/>
            <p14:sldId id="475"/>
            <p14:sldId id="476"/>
            <p14:sldId id="477"/>
            <p14:sldId id="478"/>
            <p14:sldId id="479"/>
            <p14:sldId id="469"/>
            <p14:sldId id="463"/>
            <p14:sldId id="461"/>
            <p14:sldId id="473"/>
            <p14:sldId id="474"/>
            <p14:sldId id="464"/>
            <p14:sldId id="465"/>
            <p14:sldId id="466"/>
            <p14:sldId id="467"/>
            <p14:sldId id="447"/>
            <p14:sldId id="417"/>
            <p14:sldId id="436"/>
            <p14:sldId id="418"/>
            <p14:sldId id="419"/>
            <p14:sldId id="421"/>
            <p14:sldId id="423"/>
            <p14:sldId id="425"/>
            <p14:sldId id="424"/>
            <p14:sldId id="470"/>
            <p14:sldId id="471"/>
            <p14:sldId id="472"/>
            <p14:sldId id="427"/>
            <p14:sldId id="429"/>
            <p14:sldId id="452"/>
            <p14:sldId id="453"/>
            <p14:sldId id="437"/>
            <p14:sldId id="442"/>
            <p14:sldId id="426"/>
            <p14:sldId id="455"/>
            <p14:sldId id="454"/>
            <p14:sldId id="443"/>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EAFF"/>
    <a:srgbClr val="FFF7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194" autoAdjust="0"/>
  </p:normalViewPr>
  <p:slideViewPr>
    <p:cSldViewPr snapToGrid="0" snapToObjects="1">
      <p:cViewPr varScale="1">
        <p:scale>
          <a:sx n="104" d="100"/>
          <a:sy n="104" d="100"/>
        </p:scale>
        <p:origin x="-1008" y="-4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printerSettings" Target="printerSettings/printerSettings1.bin"/><Relationship Id="rId44" Type="http://schemas.openxmlformats.org/officeDocument/2006/relationships/presProps" Target="presProps.xml"/><Relationship Id="rId45" Type="http://schemas.openxmlformats.org/officeDocument/2006/relationships/viewProps" Target="viewProps.xml"/></Relationships>
</file>

<file path=ppt/diagrams/_rels/data1.xml.rels><?xml version="1.0" encoding="UTF-8" standalone="yes"?>
<Relationships xmlns="http://schemas.openxmlformats.org/package/2006/relationships"><Relationship Id="rId1" Type="http://schemas.openxmlformats.org/officeDocument/2006/relationships/image" Target="../media/image16.png"/></Relationships>
</file>

<file path=ppt/diagrams/_rels/drawing1.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image" Target="../media/image16.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A7C5B0-5227-4C8B-AA01-92D448A818AF}" type="doc">
      <dgm:prSet loTypeId="urn:microsoft.com/office/officeart/2005/8/layout/radial6" loCatId="cycle" qsTypeId="urn:microsoft.com/office/officeart/2005/8/quickstyle/3D1" qsCatId="3D" csTypeId="urn:microsoft.com/office/officeart/2005/8/colors/colorful1" csCatId="colorful" phldr="1"/>
      <dgm:spPr/>
      <dgm:t>
        <a:bodyPr/>
        <a:lstStyle/>
        <a:p>
          <a:endParaRPr lang="en-US"/>
        </a:p>
      </dgm:t>
    </dgm:pt>
    <dgm:pt modelId="{0AA34E75-C871-4636-82AC-E87B52167F2D}">
      <dgm:prSet phldrT="[Text]"/>
      <dgm:spPr>
        <a:blipFill rotWithShape="0">
          <a:blip xmlns:r="http://schemas.openxmlformats.org/officeDocument/2006/relationships" r:embed="rId1"/>
          <a:stretch>
            <a:fillRect/>
          </a:stretch>
        </a:blipFill>
      </dgm:spPr>
      <dgm:t>
        <a:bodyPr/>
        <a:lstStyle/>
        <a:p>
          <a:r>
            <a:rPr lang="en-US" dirty="0" smtClean="0"/>
            <a:t> </a:t>
          </a:r>
          <a:endParaRPr lang="en-US" dirty="0"/>
        </a:p>
      </dgm:t>
    </dgm:pt>
    <dgm:pt modelId="{7951B0F9-C179-4EF5-82AB-9C0960BAD989}" type="parTrans" cxnId="{650CFF69-2CB2-4304-8E6F-0C50330F4E83}">
      <dgm:prSet/>
      <dgm:spPr/>
      <dgm:t>
        <a:bodyPr/>
        <a:lstStyle/>
        <a:p>
          <a:endParaRPr lang="en-US"/>
        </a:p>
      </dgm:t>
    </dgm:pt>
    <dgm:pt modelId="{D4C38F3D-FB10-4FFF-B562-EB61B4FD0556}" type="sibTrans" cxnId="{650CFF69-2CB2-4304-8E6F-0C50330F4E83}">
      <dgm:prSet/>
      <dgm:spPr/>
      <dgm:t>
        <a:bodyPr/>
        <a:lstStyle/>
        <a:p>
          <a:endParaRPr lang="en-US"/>
        </a:p>
      </dgm:t>
    </dgm:pt>
    <dgm:pt modelId="{AC3E7205-C590-4C12-9D02-2D2D91E25E73}">
      <dgm:prSet phldrT="[Text]" custT="1"/>
      <dgm:spPr/>
      <dgm:t>
        <a:bodyPr/>
        <a:lstStyle/>
        <a:p>
          <a:r>
            <a:rPr lang="en-US" sz="1000" b="1" dirty="0" smtClean="0"/>
            <a:t>What is TRUE STORYTELLING </a:t>
          </a:r>
          <a:r>
            <a:rPr lang="en-US" sz="1800" b="1" dirty="0" smtClean="0"/>
            <a:t>now</a:t>
          </a:r>
          <a:r>
            <a:rPr lang="en-US" sz="1000" b="1" dirty="0" smtClean="0"/>
            <a:t>?</a:t>
          </a:r>
          <a:endParaRPr lang="en-US" sz="1000" b="1" dirty="0"/>
        </a:p>
      </dgm:t>
    </dgm:pt>
    <dgm:pt modelId="{C72E16C8-A3A3-4D61-BA9F-136C8BBE749A}" type="parTrans" cxnId="{3417AD69-EAA2-43F0-8528-859C472288BF}">
      <dgm:prSet/>
      <dgm:spPr/>
      <dgm:t>
        <a:bodyPr/>
        <a:lstStyle/>
        <a:p>
          <a:endParaRPr lang="en-US"/>
        </a:p>
      </dgm:t>
    </dgm:pt>
    <dgm:pt modelId="{188A0AD8-3361-466A-980F-FD629CABEA5D}" type="sibTrans" cxnId="{3417AD69-EAA2-43F0-8528-859C472288BF}">
      <dgm:prSet/>
      <dgm:spPr/>
      <dgm:t>
        <a:bodyPr/>
        <a:lstStyle/>
        <a:p>
          <a:endParaRPr lang="en-US"/>
        </a:p>
      </dgm:t>
    </dgm:pt>
    <dgm:pt modelId="{053550CC-D558-47D3-BB85-AEC146FC1E73}">
      <dgm:prSet phldrT="[Text]"/>
      <dgm:spPr/>
      <dgm:t>
        <a:bodyPr/>
        <a:lstStyle/>
        <a:p>
          <a:r>
            <a:rPr lang="en-US" b="1" dirty="0" smtClean="0"/>
            <a:t>How to plan FUTURE?</a:t>
          </a:r>
          <a:endParaRPr lang="en-US" b="1" dirty="0"/>
        </a:p>
      </dgm:t>
    </dgm:pt>
    <dgm:pt modelId="{EEAEC8F7-C456-4B17-A39A-8C9F0CE7FF7F}" type="parTrans" cxnId="{671463A1-BD77-4E7B-8641-51B69E711DE6}">
      <dgm:prSet/>
      <dgm:spPr/>
      <dgm:t>
        <a:bodyPr/>
        <a:lstStyle/>
        <a:p>
          <a:endParaRPr lang="en-US"/>
        </a:p>
      </dgm:t>
    </dgm:pt>
    <dgm:pt modelId="{274A1F7C-FF7D-49DF-BC19-A31740450024}" type="sibTrans" cxnId="{671463A1-BD77-4E7B-8641-51B69E711DE6}">
      <dgm:prSet/>
      <dgm:spPr/>
      <dgm:t>
        <a:bodyPr/>
        <a:lstStyle/>
        <a:p>
          <a:endParaRPr lang="en-US"/>
        </a:p>
      </dgm:t>
    </dgm:pt>
    <dgm:pt modelId="{C86AF644-A202-465B-986C-F66F4C0A09FE}">
      <dgm:prSet phldrT="[Text]"/>
      <dgm:spPr/>
      <dgm:t>
        <a:bodyPr/>
        <a:lstStyle/>
        <a:p>
          <a:r>
            <a:rPr lang="en-US" b="1" dirty="0" smtClean="0"/>
            <a:t>When &amp; Where to do PROJECT</a:t>
          </a:r>
          <a:r>
            <a:rPr lang="en-US" b="1" baseline="30000" dirty="0" smtClean="0"/>
            <a:t>?</a:t>
          </a:r>
          <a:endParaRPr lang="en-US" b="1" dirty="0"/>
        </a:p>
      </dgm:t>
    </dgm:pt>
    <dgm:pt modelId="{C779C0AF-D271-4A58-BB19-C35BD8C60CE1}" type="parTrans" cxnId="{A154A5B9-5EC8-471A-96F8-FE21466BD2C0}">
      <dgm:prSet/>
      <dgm:spPr/>
      <dgm:t>
        <a:bodyPr/>
        <a:lstStyle/>
        <a:p>
          <a:endParaRPr lang="en-US"/>
        </a:p>
      </dgm:t>
    </dgm:pt>
    <dgm:pt modelId="{FD225BFA-EC92-4709-8193-75F266C9714F}" type="sibTrans" cxnId="{A154A5B9-5EC8-471A-96F8-FE21466BD2C0}">
      <dgm:prSet/>
      <dgm:spPr/>
      <dgm:t>
        <a:bodyPr/>
        <a:lstStyle/>
        <a:p>
          <a:endParaRPr lang="en-US"/>
        </a:p>
      </dgm:t>
    </dgm:pt>
    <dgm:pt modelId="{ABCADF7A-7ED1-44EC-B608-BFA2456D0BF1}">
      <dgm:prSet phldrT="[Text]"/>
      <dgm:spPr/>
      <dgm:t>
        <a:bodyPr/>
        <a:lstStyle/>
        <a:p>
          <a:r>
            <a:rPr lang="en-US" b="1" dirty="0" smtClean="0"/>
            <a:t>Reflect on OUTCOMES?</a:t>
          </a:r>
          <a:endParaRPr lang="en-US" b="1" dirty="0"/>
        </a:p>
      </dgm:t>
    </dgm:pt>
    <dgm:pt modelId="{8A1E2C0D-A1DE-4345-9535-20746F249212}" type="parTrans" cxnId="{9426A0FF-575B-4451-AC2F-24F426AAFB4C}">
      <dgm:prSet/>
      <dgm:spPr/>
      <dgm:t>
        <a:bodyPr/>
        <a:lstStyle/>
        <a:p>
          <a:endParaRPr lang="en-US"/>
        </a:p>
      </dgm:t>
    </dgm:pt>
    <dgm:pt modelId="{550C664F-08C6-4AB0-A8BA-427258162553}" type="sibTrans" cxnId="{9426A0FF-575B-4451-AC2F-24F426AAFB4C}">
      <dgm:prSet/>
      <dgm:spPr/>
      <dgm:t>
        <a:bodyPr/>
        <a:lstStyle/>
        <a:p>
          <a:endParaRPr lang="en-US"/>
        </a:p>
      </dgm:t>
    </dgm:pt>
    <dgm:pt modelId="{DA4DB111-7C98-44ED-BC7C-C91D7DDAE81E}" type="pres">
      <dgm:prSet presAssocID="{78A7C5B0-5227-4C8B-AA01-92D448A818AF}" presName="Name0" presStyleCnt="0">
        <dgm:presLayoutVars>
          <dgm:chMax val="1"/>
          <dgm:dir/>
          <dgm:animLvl val="ctr"/>
          <dgm:resizeHandles val="exact"/>
        </dgm:presLayoutVars>
      </dgm:prSet>
      <dgm:spPr/>
      <dgm:t>
        <a:bodyPr/>
        <a:lstStyle/>
        <a:p>
          <a:endParaRPr lang="en-US"/>
        </a:p>
      </dgm:t>
    </dgm:pt>
    <dgm:pt modelId="{E6AF0A74-5C53-4808-8A77-31B80B0E5BF6}" type="pres">
      <dgm:prSet presAssocID="{0AA34E75-C871-4636-82AC-E87B52167F2D}" presName="centerShape" presStyleLbl="node0" presStyleIdx="0" presStyleCnt="1" custScaleX="191991" custScaleY="176335"/>
      <dgm:spPr/>
      <dgm:t>
        <a:bodyPr/>
        <a:lstStyle/>
        <a:p>
          <a:endParaRPr lang="en-US"/>
        </a:p>
      </dgm:t>
    </dgm:pt>
    <dgm:pt modelId="{21E2B31A-E4B2-4ECF-88AA-8FCC85E6F254}" type="pres">
      <dgm:prSet presAssocID="{AC3E7205-C590-4C12-9D02-2D2D91E25E73}" presName="node" presStyleLbl="node1" presStyleIdx="0" presStyleCnt="4" custScaleX="149556" custScaleY="78032" custRadScaleRad="123130" custRadScaleInc="-1167">
        <dgm:presLayoutVars>
          <dgm:bulletEnabled val="1"/>
        </dgm:presLayoutVars>
      </dgm:prSet>
      <dgm:spPr/>
      <dgm:t>
        <a:bodyPr/>
        <a:lstStyle/>
        <a:p>
          <a:endParaRPr lang="en-US"/>
        </a:p>
      </dgm:t>
    </dgm:pt>
    <dgm:pt modelId="{A740D28C-C6E5-4D3D-829E-B2E72DEC6932}" type="pres">
      <dgm:prSet presAssocID="{AC3E7205-C590-4C12-9D02-2D2D91E25E73}" presName="dummy" presStyleCnt="0"/>
      <dgm:spPr/>
      <dgm:t>
        <a:bodyPr/>
        <a:lstStyle/>
        <a:p>
          <a:endParaRPr lang="en-US"/>
        </a:p>
      </dgm:t>
    </dgm:pt>
    <dgm:pt modelId="{C09C0B9D-C626-4352-937F-E565C32A1F1A}" type="pres">
      <dgm:prSet presAssocID="{188A0AD8-3361-466A-980F-FD629CABEA5D}" presName="sibTrans" presStyleLbl="sibTrans2D1" presStyleIdx="0" presStyleCnt="4"/>
      <dgm:spPr/>
      <dgm:t>
        <a:bodyPr/>
        <a:lstStyle/>
        <a:p>
          <a:endParaRPr lang="en-US"/>
        </a:p>
      </dgm:t>
    </dgm:pt>
    <dgm:pt modelId="{18949E23-5716-41EE-8482-AD899487C22A}" type="pres">
      <dgm:prSet presAssocID="{053550CC-D558-47D3-BB85-AEC146FC1E73}" presName="node" presStyleLbl="node1" presStyleIdx="1" presStyleCnt="4" custScaleX="119164" custScaleY="104823" custRadScaleRad="162916" custRadScaleInc="811">
        <dgm:presLayoutVars>
          <dgm:bulletEnabled val="1"/>
        </dgm:presLayoutVars>
      </dgm:prSet>
      <dgm:spPr/>
      <dgm:t>
        <a:bodyPr/>
        <a:lstStyle/>
        <a:p>
          <a:endParaRPr lang="en-US"/>
        </a:p>
      </dgm:t>
    </dgm:pt>
    <dgm:pt modelId="{22544C63-152D-4BA0-B4E1-6E36758E97BB}" type="pres">
      <dgm:prSet presAssocID="{053550CC-D558-47D3-BB85-AEC146FC1E73}" presName="dummy" presStyleCnt="0"/>
      <dgm:spPr/>
      <dgm:t>
        <a:bodyPr/>
        <a:lstStyle/>
        <a:p>
          <a:endParaRPr lang="en-US"/>
        </a:p>
      </dgm:t>
    </dgm:pt>
    <dgm:pt modelId="{47906407-956C-4DBE-95F5-60B3E34737A1}" type="pres">
      <dgm:prSet presAssocID="{274A1F7C-FF7D-49DF-BC19-A31740450024}" presName="sibTrans" presStyleLbl="sibTrans2D1" presStyleIdx="1" presStyleCnt="4"/>
      <dgm:spPr/>
      <dgm:t>
        <a:bodyPr/>
        <a:lstStyle/>
        <a:p>
          <a:endParaRPr lang="en-US"/>
        </a:p>
      </dgm:t>
    </dgm:pt>
    <dgm:pt modelId="{585FE9A8-D8F9-48B3-BD89-BCB8D40C3B62}" type="pres">
      <dgm:prSet presAssocID="{C86AF644-A202-465B-986C-F66F4C0A09FE}" presName="node" presStyleLbl="node1" presStyleIdx="2" presStyleCnt="4" custScaleX="142137" custScaleY="83273" custRadScaleRad="125302" custRadScaleInc="2293">
        <dgm:presLayoutVars>
          <dgm:bulletEnabled val="1"/>
        </dgm:presLayoutVars>
      </dgm:prSet>
      <dgm:spPr/>
      <dgm:t>
        <a:bodyPr/>
        <a:lstStyle/>
        <a:p>
          <a:endParaRPr lang="en-US"/>
        </a:p>
      </dgm:t>
    </dgm:pt>
    <dgm:pt modelId="{61A87214-CB21-4889-AF91-57B4116DD7F6}" type="pres">
      <dgm:prSet presAssocID="{C86AF644-A202-465B-986C-F66F4C0A09FE}" presName="dummy" presStyleCnt="0"/>
      <dgm:spPr/>
      <dgm:t>
        <a:bodyPr/>
        <a:lstStyle/>
        <a:p>
          <a:endParaRPr lang="en-US"/>
        </a:p>
      </dgm:t>
    </dgm:pt>
    <dgm:pt modelId="{607E6A0A-3655-4CA6-91D8-44B285A4941A}" type="pres">
      <dgm:prSet presAssocID="{FD225BFA-EC92-4709-8193-75F266C9714F}" presName="sibTrans" presStyleLbl="sibTrans2D1" presStyleIdx="2" presStyleCnt="4"/>
      <dgm:spPr/>
      <dgm:t>
        <a:bodyPr/>
        <a:lstStyle/>
        <a:p>
          <a:endParaRPr lang="en-US"/>
        </a:p>
      </dgm:t>
    </dgm:pt>
    <dgm:pt modelId="{819BC320-0E3F-4F15-A919-57F70CA02FCD}" type="pres">
      <dgm:prSet presAssocID="{ABCADF7A-7ED1-44EC-B608-BFA2456D0BF1}" presName="node" presStyleLbl="node1" presStyleIdx="3" presStyleCnt="4" custScaleX="119648" custScaleY="85516" custRadScaleRad="152614" custRadScaleInc="6043">
        <dgm:presLayoutVars>
          <dgm:bulletEnabled val="1"/>
        </dgm:presLayoutVars>
      </dgm:prSet>
      <dgm:spPr/>
      <dgm:t>
        <a:bodyPr/>
        <a:lstStyle/>
        <a:p>
          <a:endParaRPr lang="en-US"/>
        </a:p>
      </dgm:t>
    </dgm:pt>
    <dgm:pt modelId="{46156E6F-80BF-4EEB-9889-1CA1A20B7461}" type="pres">
      <dgm:prSet presAssocID="{ABCADF7A-7ED1-44EC-B608-BFA2456D0BF1}" presName="dummy" presStyleCnt="0"/>
      <dgm:spPr/>
      <dgm:t>
        <a:bodyPr/>
        <a:lstStyle/>
        <a:p>
          <a:endParaRPr lang="en-US"/>
        </a:p>
      </dgm:t>
    </dgm:pt>
    <dgm:pt modelId="{0DD71EEF-493C-4E91-89BE-3AD922D5DFEC}" type="pres">
      <dgm:prSet presAssocID="{550C664F-08C6-4AB0-A8BA-427258162553}" presName="sibTrans" presStyleLbl="sibTrans2D1" presStyleIdx="3" presStyleCnt="4"/>
      <dgm:spPr/>
      <dgm:t>
        <a:bodyPr/>
        <a:lstStyle/>
        <a:p>
          <a:endParaRPr lang="en-US"/>
        </a:p>
      </dgm:t>
    </dgm:pt>
  </dgm:ptLst>
  <dgm:cxnLst>
    <dgm:cxn modelId="{2DEA7C6A-0522-5A42-9555-BB1AD8ED81BB}" type="presOf" srcId="{78A7C5B0-5227-4C8B-AA01-92D448A818AF}" destId="{DA4DB111-7C98-44ED-BC7C-C91D7DDAE81E}" srcOrd="0" destOrd="0" presId="urn:microsoft.com/office/officeart/2005/8/layout/radial6"/>
    <dgm:cxn modelId="{52D2A1BA-4917-9845-B91B-83C38A3B9CA6}" type="presOf" srcId="{C86AF644-A202-465B-986C-F66F4C0A09FE}" destId="{585FE9A8-D8F9-48B3-BD89-BCB8D40C3B62}" srcOrd="0" destOrd="0" presId="urn:microsoft.com/office/officeart/2005/8/layout/radial6"/>
    <dgm:cxn modelId="{F7AB8595-397F-C145-858E-373FF3D20E1A}" type="presOf" srcId="{188A0AD8-3361-466A-980F-FD629CABEA5D}" destId="{C09C0B9D-C626-4352-937F-E565C32A1F1A}" srcOrd="0" destOrd="0" presId="urn:microsoft.com/office/officeart/2005/8/layout/radial6"/>
    <dgm:cxn modelId="{48FCB9A9-298A-8846-B12C-1E671D5209C0}" type="presOf" srcId="{ABCADF7A-7ED1-44EC-B608-BFA2456D0BF1}" destId="{819BC320-0E3F-4F15-A919-57F70CA02FCD}" srcOrd="0" destOrd="0" presId="urn:microsoft.com/office/officeart/2005/8/layout/radial6"/>
    <dgm:cxn modelId="{916910BC-3C28-844A-A258-EDE2693265FF}" type="presOf" srcId="{550C664F-08C6-4AB0-A8BA-427258162553}" destId="{0DD71EEF-493C-4E91-89BE-3AD922D5DFEC}" srcOrd="0" destOrd="0" presId="urn:microsoft.com/office/officeart/2005/8/layout/radial6"/>
    <dgm:cxn modelId="{9426A0FF-575B-4451-AC2F-24F426AAFB4C}" srcId="{0AA34E75-C871-4636-82AC-E87B52167F2D}" destId="{ABCADF7A-7ED1-44EC-B608-BFA2456D0BF1}" srcOrd="3" destOrd="0" parTransId="{8A1E2C0D-A1DE-4345-9535-20746F249212}" sibTransId="{550C664F-08C6-4AB0-A8BA-427258162553}"/>
    <dgm:cxn modelId="{A154A5B9-5EC8-471A-96F8-FE21466BD2C0}" srcId="{0AA34E75-C871-4636-82AC-E87B52167F2D}" destId="{C86AF644-A202-465B-986C-F66F4C0A09FE}" srcOrd="2" destOrd="0" parTransId="{C779C0AF-D271-4A58-BB19-C35BD8C60CE1}" sibTransId="{FD225BFA-EC92-4709-8193-75F266C9714F}"/>
    <dgm:cxn modelId="{1ED999AF-0EB2-9E46-9392-22D4B4EA3266}" type="presOf" srcId="{053550CC-D558-47D3-BB85-AEC146FC1E73}" destId="{18949E23-5716-41EE-8482-AD899487C22A}" srcOrd="0" destOrd="0" presId="urn:microsoft.com/office/officeart/2005/8/layout/radial6"/>
    <dgm:cxn modelId="{E61D25F0-5FAD-7A43-896C-DBF8262F7F25}" type="presOf" srcId="{0AA34E75-C871-4636-82AC-E87B52167F2D}" destId="{E6AF0A74-5C53-4808-8A77-31B80B0E5BF6}" srcOrd="0" destOrd="0" presId="urn:microsoft.com/office/officeart/2005/8/layout/radial6"/>
    <dgm:cxn modelId="{1526E19D-F562-BB49-856F-C6D8439A8012}" type="presOf" srcId="{AC3E7205-C590-4C12-9D02-2D2D91E25E73}" destId="{21E2B31A-E4B2-4ECF-88AA-8FCC85E6F254}" srcOrd="0" destOrd="0" presId="urn:microsoft.com/office/officeart/2005/8/layout/radial6"/>
    <dgm:cxn modelId="{671463A1-BD77-4E7B-8641-51B69E711DE6}" srcId="{0AA34E75-C871-4636-82AC-E87B52167F2D}" destId="{053550CC-D558-47D3-BB85-AEC146FC1E73}" srcOrd="1" destOrd="0" parTransId="{EEAEC8F7-C456-4B17-A39A-8C9F0CE7FF7F}" sibTransId="{274A1F7C-FF7D-49DF-BC19-A31740450024}"/>
    <dgm:cxn modelId="{3417AD69-EAA2-43F0-8528-859C472288BF}" srcId="{0AA34E75-C871-4636-82AC-E87B52167F2D}" destId="{AC3E7205-C590-4C12-9D02-2D2D91E25E73}" srcOrd="0" destOrd="0" parTransId="{C72E16C8-A3A3-4D61-BA9F-136C8BBE749A}" sibTransId="{188A0AD8-3361-466A-980F-FD629CABEA5D}"/>
    <dgm:cxn modelId="{6B985C27-830D-754B-BB8B-BB98DB1ABD05}" type="presOf" srcId="{FD225BFA-EC92-4709-8193-75F266C9714F}" destId="{607E6A0A-3655-4CA6-91D8-44B285A4941A}" srcOrd="0" destOrd="0" presId="urn:microsoft.com/office/officeart/2005/8/layout/radial6"/>
    <dgm:cxn modelId="{97331407-F9C9-B646-AC38-9F8C6AA587D1}" type="presOf" srcId="{274A1F7C-FF7D-49DF-BC19-A31740450024}" destId="{47906407-956C-4DBE-95F5-60B3E34737A1}" srcOrd="0" destOrd="0" presId="urn:microsoft.com/office/officeart/2005/8/layout/radial6"/>
    <dgm:cxn modelId="{650CFF69-2CB2-4304-8E6F-0C50330F4E83}" srcId="{78A7C5B0-5227-4C8B-AA01-92D448A818AF}" destId="{0AA34E75-C871-4636-82AC-E87B52167F2D}" srcOrd="0" destOrd="0" parTransId="{7951B0F9-C179-4EF5-82AB-9C0960BAD989}" sibTransId="{D4C38F3D-FB10-4FFF-B562-EB61B4FD0556}"/>
    <dgm:cxn modelId="{99CC960D-1458-1C43-8E01-9BB2E356A770}" type="presParOf" srcId="{DA4DB111-7C98-44ED-BC7C-C91D7DDAE81E}" destId="{E6AF0A74-5C53-4808-8A77-31B80B0E5BF6}" srcOrd="0" destOrd="0" presId="urn:microsoft.com/office/officeart/2005/8/layout/radial6"/>
    <dgm:cxn modelId="{3C3EB1D9-E670-4B46-9AB2-F5D683862F08}" type="presParOf" srcId="{DA4DB111-7C98-44ED-BC7C-C91D7DDAE81E}" destId="{21E2B31A-E4B2-4ECF-88AA-8FCC85E6F254}" srcOrd="1" destOrd="0" presId="urn:microsoft.com/office/officeart/2005/8/layout/radial6"/>
    <dgm:cxn modelId="{8837EAD7-ADD7-7C46-B1C3-93AE9469BF5F}" type="presParOf" srcId="{DA4DB111-7C98-44ED-BC7C-C91D7DDAE81E}" destId="{A740D28C-C6E5-4D3D-829E-B2E72DEC6932}" srcOrd="2" destOrd="0" presId="urn:microsoft.com/office/officeart/2005/8/layout/radial6"/>
    <dgm:cxn modelId="{DF1A56AB-E577-9F46-9762-333DB2670A7E}" type="presParOf" srcId="{DA4DB111-7C98-44ED-BC7C-C91D7DDAE81E}" destId="{C09C0B9D-C626-4352-937F-E565C32A1F1A}" srcOrd="3" destOrd="0" presId="urn:microsoft.com/office/officeart/2005/8/layout/radial6"/>
    <dgm:cxn modelId="{A0A53312-1732-9D43-AAFF-8C178AB98FF2}" type="presParOf" srcId="{DA4DB111-7C98-44ED-BC7C-C91D7DDAE81E}" destId="{18949E23-5716-41EE-8482-AD899487C22A}" srcOrd="4" destOrd="0" presId="urn:microsoft.com/office/officeart/2005/8/layout/radial6"/>
    <dgm:cxn modelId="{37C9F978-8D2C-1A4D-9768-C08B648966A9}" type="presParOf" srcId="{DA4DB111-7C98-44ED-BC7C-C91D7DDAE81E}" destId="{22544C63-152D-4BA0-B4E1-6E36758E97BB}" srcOrd="5" destOrd="0" presId="urn:microsoft.com/office/officeart/2005/8/layout/radial6"/>
    <dgm:cxn modelId="{66C5144A-3085-1A4C-896A-90D9B4BC05D2}" type="presParOf" srcId="{DA4DB111-7C98-44ED-BC7C-C91D7DDAE81E}" destId="{47906407-956C-4DBE-95F5-60B3E34737A1}" srcOrd="6" destOrd="0" presId="urn:microsoft.com/office/officeart/2005/8/layout/radial6"/>
    <dgm:cxn modelId="{701E4FE4-0313-0744-83F1-707B59DF9A8E}" type="presParOf" srcId="{DA4DB111-7C98-44ED-BC7C-C91D7DDAE81E}" destId="{585FE9A8-D8F9-48B3-BD89-BCB8D40C3B62}" srcOrd="7" destOrd="0" presId="urn:microsoft.com/office/officeart/2005/8/layout/radial6"/>
    <dgm:cxn modelId="{8599FB52-1359-6C49-B3EF-672B08925C37}" type="presParOf" srcId="{DA4DB111-7C98-44ED-BC7C-C91D7DDAE81E}" destId="{61A87214-CB21-4889-AF91-57B4116DD7F6}" srcOrd="8" destOrd="0" presId="urn:microsoft.com/office/officeart/2005/8/layout/radial6"/>
    <dgm:cxn modelId="{8126BF6E-81DE-7A4C-A470-A7BE1973B639}" type="presParOf" srcId="{DA4DB111-7C98-44ED-BC7C-C91D7DDAE81E}" destId="{607E6A0A-3655-4CA6-91D8-44B285A4941A}" srcOrd="9" destOrd="0" presId="urn:microsoft.com/office/officeart/2005/8/layout/radial6"/>
    <dgm:cxn modelId="{35140E29-0965-6C4B-8025-4B33D447CD10}" type="presParOf" srcId="{DA4DB111-7C98-44ED-BC7C-C91D7DDAE81E}" destId="{819BC320-0E3F-4F15-A919-57F70CA02FCD}" srcOrd="10" destOrd="0" presId="urn:microsoft.com/office/officeart/2005/8/layout/radial6"/>
    <dgm:cxn modelId="{65114EC7-79FB-4A4F-B486-A5F97C563CEE}" type="presParOf" srcId="{DA4DB111-7C98-44ED-BC7C-C91D7DDAE81E}" destId="{46156E6F-80BF-4EEB-9889-1CA1A20B7461}" srcOrd="11" destOrd="0" presId="urn:microsoft.com/office/officeart/2005/8/layout/radial6"/>
    <dgm:cxn modelId="{0F6B756E-DAFC-BD48-AC72-64A72ECF0F65}" type="presParOf" srcId="{DA4DB111-7C98-44ED-BC7C-C91D7DDAE81E}" destId="{0DD71EEF-493C-4E91-89BE-3AD922D5DFEC}" srcOrd="12" destOrd="0" presId="urn:microsoft.com/office/officeart/2005/8/layout/radial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D71EEF-493C-4E91-89BE-3AD922D5DFEC}">
      <dsp:nvSpPr>
        <dsp:cNvPr id="0" name=""/>
        <dsp:cNvSpPr/>
      </dsp:nvSpPr>
      <dsp:spPr>
        <a:xfrm>
          <a:off x="615844" y="126418"/>
          <a:ext cx="3230252" cy="3230252"/>
        </a:xfrm>
        <a:prstGeom prst="blockArc">
          <a:avLst>
            <a:gd name="adj1" fmla="val 10214300"/>
            <a:gd name="adj2" fmla="val 18129785"/>
            <a:gd name="adj3" fmla="val 4639"/>
          </a:avLst>
        </a:prstGeom>
        <a:blipFill rotWithShape="0">
          <a:blip xmlns:r="http://schemas.openxmlformats.org/officeDocument/2006/relationships" r:embed="rId1">
            <a:duotone>
              <a:schemeClr val="accent5">
                <a:hueOff val="0"/>
                <a:satOff val="0"/>
                <a:lumOff val="0"/>
                <a:alphaOff val="0"/>
                <a:shade val="20000"/>
                <a:satMod val="130000"/>
              </a:schemeClr>
              <a:schemeClr val="accent5">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607E6A0A-3655-4CA6-91D8-44B285A4941A}">
      <dsp:nvSpPr>
        <dsp:cNvPr id="0" name=""/>
        <dsp:cNvSpPr/>
      </dsp:nvSpPr>
      <dsp:spPr>
        <a:xfrm>
          <a:off x="576880" y="831176"/>
          <a:ext cx="3230252" cy="3230252"/>
        </a:xfrm>
        <a:prstGeom prst="blockArc">
          <a:avLst>
            <a:gd name="adj1" fmla="val 3400001"/>
            <a:gd name="adj2" fmla="val 11765446"/>
            <a:gd name="adj3" fmla="val 4639"/>
          </a:avLst>
        </a:prstGeom>
        <a:blipFill rotWithShape="0">
          <a:blip xmlns:r="http://schemas.openxmlformats.org/officeDocument/2006/relationships" r:embed="rId1">
            <a:duotone>
              <a:schemeClr val="accent4">
                <a:hueOff val="0"/>
                <a:satOff val="0"/>
                <a:lumOff val="0"/>
                <a:alphaOff val="0"/>
                <a:shade val="20000"/>
                <a:satMod val="130000"/>
              </a:schemeClr>
              <a:schemeClr val="accent4">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47906407-956C-4DBE-95F5-60B3E34737A1}">
      <dsp:nvSpPr>
        <dsp:cNvPr id="0" name=""/>
        <dsp:cNvSpPr/>
      </dsp:nvSpPr>
      <dsp:spPr>
        <a:xfrm>
          <a:off x="2406552" y="899427"/>
          <a:ext cx="3230252" cy="3230252"/>
        </a:xfrm>
        <a:prstGeom prst="blockArc">
          <a:avLst>
            <a:gd name="adj1" fmla="val 20677193"/>
            <a:gd name="adj2" fmla="val 7656349"/>
            <a:gd name="adj3" fmla="val 4639"/>
          </a:avLst>
        </a:prstGeom>
        <a:blipFill rotWithShape="0">
          <a:blip xmlns:r="http://schemas.openxmlformats.org/officeDocument/2006/relationships" r:embed="rId1">
            <a:duotone>
              <a:schemeClr val="accent3">
                <a:hueOff val="0"/>
                <a:satOff val="0"/>
                <a:lumOff val="0"/>
                <a:alphaOff val="0"/>
                <a:shade val="20000"/>
                <a:satMod val="130000"/>
              </a:schemeClr>
              <a:schemeClr val="accent3">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C09C0B9D-C626-4352-937F-E565C32A1F1A}">
      <dsp:nvSpPr>
        <dsp:cNvPr id="0" name=""/>
        <dsp:cNvSpPr/>
      </dsp:nvSpPr>
      <dsp:spPr>
        <a:xfrm>
          <a:off x="2411112" y="46329"/>
          <a:ext cx="3230252" cy="3230252"/>
        </a:xfrm>
        <a:prstGeom prst="blockArc">
          <a:avLst>
            <a:gd name="adj1" fmla="val 13963696"/>
            <a:gd name="adj2" fmla="val 959555"/>
            <a:gd name="adj3" fmla="val 4639"/>
          </a:avLst>
        </a:prstGeom>
        <a:blipFill rotWithShape="0">
          <a:blip xmlns:r="http://schemas.openxmlformats.org/officeDocument/2006/relationships" r:embed="rId1">
            <a:duotone>
              <a:schemeClr val="accent2">
                <a:hueOff val="0"/>
                <a:satOff val="0"/>
                <a:lumOff val="0"/>
                <a:alphaOff val="0"/>
                <a:shade val="20000"/>
                <a:satMod val="130000"/>
              </a:schemeClr>
              <a:schemeClr val="accent2">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E6AF0A74-5C53-4808-8A77-31B80B0E5BF6}">
      <dsp:nvSpPr>
        <dsp:cNvPr id="0" name=""/>
        <dsp:cNvSpPr/>
      </dsp:nvSpPr>
      <dsp:spPr>
        <a:xfrm>
          <a:off x="1655664" y="774558"/>
          <a:ext cx="2854032" cy="2621299"/>
        </a:xfrm>
        <a:prstGeom prst="ellipse">
          <a:avLst/>
        </a:prstGeom>
        <a:blipFill rotWithShape="0">
          <a:blip xmlns:r="http://schemas.openxmlformats.org/officeDocument/2006/relationships" r:embed="rId2"/>
          <a:stretch>
            <a:fillRect/>
          </a:stretch>
        </a:blipFill>
        <a:ln>
          <a:noFill/>
        </a:ln>
        <a:effectLst>
          <a:outerShdw blurRad="50800" dist="25400" dir="6600000" sx="102000" sy="102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r>
            <a:rPr lang="en-US" sz="6500" kern="1200" dirty="0" smtClean="0"/>
            <a:t> </a:t>
          </a:r>
          <a:endParaRPr lang="en-US" sz="6500" kern="1200" dirty="0"/>
        </a:p>
      </dsp:txBody>
      <dsp:txXfrm>
        <a:off x="2073627" y="1158438"/>
        <a:ext cx="2018106" cy="1853539"/>
      </dsp:txXfrm>
    </dsp:sp>
    <dsp:sp modelId="{21E2B31A-E4B2-4ECF-88AA-8FCC85E6F254}">
      <dsp:nvSpPr>
        <dsp:cNvPr id="0" name=""/>
        <dsp:cNvSpPr/>
      </dsp:nvSpPr>
      <dsp:spPr>
        <a:xfrm>
          <a:off x="2292684" y="0"/>
          <a:ext cx="1556252" cy="811986"/>
        </a:xfrm>
        <a:prstGeom prst="ellipse">
          <a:avLst/>
        </a:prstGeom>
        <a:blipFill rotWithShape="0">
          <a:blip xmlns:r="http://schemas.openxmlformats.org/officeDocument/2006/relationships" r:embed="rId1">
            <a:duotone>
              <a:schemeClr val="accent2">
                <a:hueOff val="0"/>
                <a:satOff val="0"/>
                <a:lumOff val="0"/>
                <a:alphaOff val="0"/>
                <a:shade val="20000"/>
                <a:satMod val="130000"/>
              </a:schemeClr>
              <a:schemeClr val="accent2">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sz="1000" b="1" kern="1200" dirty="0" smtClean="0"/>
            <a:t>What is TRUE STORYTELLING </a:t>
          </a:r>
          <a:r>
            <a:rPr lang="en-US" sz="1800" b="1" kern="1200" dirty="0" smtClean="0"/>
            <a:t>now</a:t>
          </a:r>
          <a:r>
            <a:rPr lang="en-US" sz="1000" b="1" kern="1200" dirty="0" smtClean="0"/>
            <a:t>?</a:t>
          </a:r>
          <a:endParaRPr lang="en-US" sz="1000" b="1" kern="1200" dirty="0"/>
        </a:p>
      </dsp:txBody>
      <dsp:txXfrm>
        <a:off x="2520592" y="118913"/>
        <a:ext cx="1100436" cy="574160"/>
      </dsp:txXfrm>
    </dsp:sp>
    <dsp:sp modelId="{18949E23-5716-41EE-8482-AD899487C22A}">
      <dsp:nvSpPr>
        <dsp:cNvPr id="0" name=""/>
        <dsp:cNvSpPr/>
      </dsp:nvSpPr>
      <dsp:spPr>
        <a:xfrm>
          <a:off x="4922844" y="1550738"/>
          <a:ext cx="1239998" cy="1090768"/>
        </a:xfrm>
        <a:prstGeom prst="ellipse">
          <a:avLst/>
        </a:prstGeom>
        <a:blipFill rotWithShape="0">
          <a:blip xmlns:r="http://schemas.openxmlformats.org/officeDocument/2006/relationships" r:embed="rId1">
            <a:duotone>
              <a:schemeClr val="accent3">
                <a:hueOff val="0"/>
                <a:satOff val="0"/>
                <a:lumOff val="0"/>
                <a:alphaOff val="0"/>
                <a:shade val="20000"/>
                <a:satMod val="130000"/>
              </a:schemeClr>
              <a:schemeClr val="accent3">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sz="1000" b="1" kern="1200" dirty="0" smtClean="0"/>
            <a:t>How to plan FUTURE?</a:t>
          </a:r>
          <a:endParaRPr lang="en-US" sz="1000" b="1" kern="1200" dirty="0"/>
        </a:p>
      </dsp:txBody>
      <dsp:txXfrm>
        <a:off x="5104438" y="1710477"/>
        <a:ext cx="876810" cy="771290"/>
      </dsp:txXfrm>
    </dsp:sp>
    <dsp:sp modelId="{585FE9A8-D8F9-48B3-BD89-BCB8D40C3B62}">
      <dsp:nvSpPr>
        <dsp:cNvPr id="0" name=""/>
        <dsp:cNvSpPr/>
      </dsp:nvSpPr>
      <dsp:spPr>
        <a:xfrm>
          <a:off x="2319421" y="3331161"/>
          <a:ext cx="1479051" cy="866523"/>
        </a:xfrm>
        <a:prstGeom prst="ellipse">
          <a:avLst/>
        </a:prstGeom>
        <a:blipFill rotWithShape="0">
          <a:blip xmlns:r="http://schemas.openxmlformats.org/officeDocument/2006/relationships" r:embed="rId1">
            <a:duotone>
              <a:schemeClr val="accent4">
                <a:hueOff val="0"/>
                <a:satOff val="0"/>
                <a:lumOff val="0"/>
                <a:alphaOff val="0"/>
                <a:shade val="20000"/>
                <a:satMod val="130000"/>
              </a:schemeClr>
              <a:schemeClr val="accent4">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sz="1000" b="1" kern="1200" dirty="0" smtClean="0"/>
            <a:t>When &amp; Where to do PROJECT</a:t>
          </a:r>
          <a:r>
            <a:rPr lang="en-US" sz="1000" b="1" kern="1200" baseline="30000" dirty="0" smtClean="0"/>
            <a:t>?</a:t>
          </a:r>
          <a:endParaRPr lang="en-US" sz="1000" b="1" kern="1200" dirty="0"/>
        </a:p>
      </dsp:txBody>
      <dsp:txXfrm>
        <a:off x="2536023" y="3458060"/>
        <a:ext cx="1045847" cy="612725"/>
      </dsp:txXfrm>
    </dsp:sp>
    <dsp:sp modelId="{819BC320-0E3F-4F15-A919-57F70CA02FCD}">
      <dsp:nvSpPr>
        <dsp:cNvPr id="0" name=""/>
        <dsp:cNvSpPr/>
      </dsp:nvSpPr>
      <dsp:spPr>
        <a:xfrm>
          <a:off x="53630" y="1564105"/>
          <a:ext cx="1245035" cy="889863"/>
        </a:xfrm>
        <a:prstGeom prst="ellipse">
          <a:avLst/>
        </a:prstGeom>
        <a:blipFill rotWithShape="0">
          <a:blip xmlns:r="http://schemas.openxmlformats.org/officeDocument/2006/relationships" r:embed="rId1">
            <a:duotone>
              <a:schemeClr val="accent5">
                <a:hueOff val="0"/>
                <a:satOff val="0"/>
                <a:lumOff val="0"/>
                <a:alphaOff val="0"/>
                <a:shade val="20000"/>
                <a:satMod val="130000"/>
              </a:schemeClr>
              <a:schemeClr val="accent5">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sz="1000" b="1" kern="1200" dirty="0" smtClean="0"/>
            <a:t>Reflect on OUTCOMES?</a:t>
          </a:r>
          <a:endParaRPr lang="en-US" sz="1000" b="1" kern="1200" dirty="0"/>
        </a:p>
      </dsp:txBody>
      <dsp:txXfrm>
        <a:off x="235961" y="1694422"/>
        <a:ext cx="880373" cy="629229"/>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A1C4858-3119-3145-91BD-ECA7D8506D28}" type="datetimeFigureOut">
              <a:rPr lang="en-US" smtClean="0"/>
              <a:t>5/22/18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D027BC-4386-7443-AC6F-91943012E8EC}" type="slidenum">
              <a:rPr lang="en-US" smtClean="0"/>
              <a:t>‹#›</a:t>
            </a:fld>
            <a:endParaRPr lang="en-US"/>
          </a:p>
        </p:txBody>
      </p:sp>
    </p:spTree>
    <p:extLst>
      <p:ext uri="{BB962C8B-B14F-4D97-AF65-F5344CB8AC3E}">
        <p14:creationId xmlns:p14="http://schemas.microsoft.com/office/powerpoint/2010/main" val="62121227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theguardian.com/profile/rebecca-ratcliffe" TargetMode="External"/><Relationship Id="rId4" Type="http://schemas.openxmlformats.org/officeDocument/2006/relationships/hyperlink" Target="https://www.theguardian.com/global-development/2017/sep/01/people-are-dying-violence-forces-aid-workers-out-of-central-african-republic" TargetMode="External"/><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 Id="rId3" Type="http://schemas.openxmlformats.org/officeDocument/2006/relationships/hyperlink" Target="https://www.landcareresearch.co.nz/about/sustainability/voices/matauranga-maori/what-is-matauranga-maori"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Zygmunt Bauman (2000) call is </a:t>
            </a:r>
            <a:r>
              <a:rPr lang="en-US" sz="1200" i="1" kern="1200" dirty="0" smtClean="0">
                <a:solidFill>
                  <a:schemeClr val="tx1"/>
                </a:solidFill>
                <a:effectLst/>
                <a:latin typeface="+mn-lt"/>
                <a:ea typeface="+mn-ea"/>
                <a:cs typeface="+mn-cs"/>
              </a:rPr>
              <a:t>Liquid Modernity</a:t>
            </a:r>
            <a:r>
              <a:rPr lang="en-US" sz="1200" kern="1200" dirty="0" smtClean="0">
                <a:solidFill>
                  <a:schemeClr val="tx1"/>
                </a:solidFill>
                <a:effectLst/>
                <a:latin typeface="+mn-lt"/>
                <a:ea typeface="+mn-ea"/>
                <a:cs typeface="+mn-cs"/>
              </a:rPr>
              <a:t> and </a:t>
            </a:r>
            <a:r>
              <a:rPr lang="en-US" sz="1200" i="1" kern="1200" dirty="0" smtClean="0">
                <a:solidFill>
                  <a:schemeClr val="tx1"/>
                </a:solidFill>
                <a:effectLst/>
                <a:latin typeface="+mn-lt"/>
                <a:ea typeface="+mn-ea"/>
                <a:cs typeface="+mn-cs"/>
              </a:rPr>
              <a:t>Liquid Times </a:t>
            </a:r>
            <a:r>
              <a:rPr lang="en-US" sz="1200" kern="1200" dirty="0" smtClean="0">
                <a:solidFill>
                  <a:schemeClr val="tx1"/>
                </a:solidFill>
                <a:effectLst/>
                <a:latin typeface="+mn-lt"/>
                <a:ea typeface="+mn-ea"/>
                <a:cs typeface="+mn-cs"/>
              </a:rPr>
              <a:t>(2007). His assessment is that globalization morphed from Fordism (phase III) to Post-Fordism and US Globalization (Phase IV), from stability of nation-state control to the instability, uncertainty, and disaster of Phase IV, where we are now stuck, with no way out.</a:t>
            </a:r>
          </a:p>
          <a:p>
            <a:endParaRPr lang="en-US" dirty="0"/>
          </a:p>
        </p:txBody>
      </p:sp>
      <p:sp>
        <p:nvSpPr>
          <p:cNvPr id="4" name="Slide Number Placeholder 3"/>
          <p:cNvSpPr>
            <a:spLocks noGrp="1"/>
          </p:cNvSpPr>
          <p:nvPr>
            <p:ph type="sldNum" sz="quarter" idx="10"/>
          </p:nvPr>
        </p:nvSpPr>
        <p:spPr/>
        <p:txBody>
          <a:bodyPr/>
          <a:lstStyle/>
          <a:p>
            <a:fld id="{DBD027BC-4386-7443-AC6F-91943012E8EC}" type="slidenum">
              <a:rPr lang="en-US" smtClean="0"/>
              <a:t>3</a:t>
            </a:fld>
            <a:endParaRPr lang="en-US"/>
          </a:p>
        </p:txBody>
      </p:sp>
    </p:spTree>
    <p:extLst>
      <p:ext uri="{BB962C8B-B14F-4D97-AF65-F5344CB8AC3E}">
        <p14:creationId xmlns:p14="http://schemas.microsoft.com/office/powerpoint/2010/main" val="36418791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a:t>
            </a:r>
            <a:r>
              <a:rPr lang="en-US" baseline="30000" dirty="0" smtClean="0"/>
              <a:t>nd</a:t>
            </a:r>
            <a:r>
              <a:rPr lang="en-US" dirty="0" smtClean="0"/>
              <a:t> picture http://</a:t>
            </a:r>
            <a:r>
              <a:rPr lang="en-US" dirty="0" err="1" smtClean="0"/>
              <a:t>www.dailymail.co.uk</a:t>
            </a:r>
            <a:r>
              <a:rPr lang="en-US" dirty="0" smtClean="0"/>
              <a:t>/news/article-3280872/iPhone-mineral-miners-Africa-use-bare-hands-</a:t>
            </a:r>
            <a:r>
              <a:rPr lang="en-US" dirty="0" err="1" smtClean="0"/>
              <a:t>coltan.html</a:t>
            </a:r>
            <a:endParaRPr lang="en-US" dirty="0"/>
          </a:p>
        </p:txBody>
      </p:sp>
      <p:sp>
        <p:nvSpPr>
          <p:cNvPr id="4" name="Slide Number Placeholder 3"/>
          <p:cNvSpPr>
            <a:spLocks noGrp="1"/>
          </p:cNvSpPr>
          <p:nvPr>
            <p:ph type="sldNum" sz="quarter" idx="10"/>
          </p:nvPr>
        </p:nvSpPr>
        <p:spPr/>
        <p:txBody>
          <a:bodyPr/>
          <a:lstStyle/>
          <a:p>
            <a:fld id="{DBD027BC-4386-7443-AC6F-91943012E8EC}" type="slidenum">
              <a:rPr lang="en-US" smtClean="0"/>
              <a:t>26</a:t>
            </a:fld>
            <a:endParaRPr lang="en-US"/>
          </a:p>
        </p:txBody>
      </p:sp>
    </p:spTree>
    <p:extLst>
      <p:ext uri="{BB962C8B-B14F-4D97-AF65-F5344CB8AC3E}">
        <p14:creationId xmlns:p14="http://schemas.microsoft.com/office/powerpoint/2010/main" val="23599402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Looting, escalating violence, and more death by rival rebel groups in CAR, as aid organizations withdrew at height of malaria season. One result is women are denied a safe place to give birth. Armed rebels entered a hospital where 7,000 sought refuge, and killed a baby held by its mother. 6 Red Cross volunteers were hilled in an attack on a health center. Health workers have to negotiate with armed people to gain access to villages. Stephen O’Brien a UN emergency relief coordinator, said this is “the early warnings of genocide”.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'People are dying': violence forces aid workers out of Central African Republic, by </a:t>
            </a:r>
            <a:r>
              <a:rPr lang="en-US" sz="1200" b="1" u="sng" kern="1200" dirty="0" smtClean="0">
                <a:solidFill>
                  <a:schemeClr val="tx1"/>
                </a:solidFill>
                <a:latin typeface="+mn-lt"/>
                <a:ea typeface="+mn-ea"/>
                <a:cs typeface="+mn-cs"/>
                <a:hlinkClick r:id="rId3"/>
              </a:rPr>
              <a:t>Rebecca Ratcliffe</a:t>
            </a:r>
          </a:p>
          <a:p>
            <a:r>
              <a:rPr lang="nb-NO" sz="1200" kern="1200" dirty="0" smtClean="0">
                <a:solidFill>
                  <a:schemeClr val="tx1"/>
                </a:solidFill>
                <a:latin typeface="+mn-lt"/>
                <a:ea typeface="+mn-ea"/>
                <a:cs typeface="+mn-cs"/>
              </a:rPr>
              <a:t>Fri 1 </a:t>
            </a:r>
            <a:r>
              <a:rPr lang="nb-NO" sz="1200" kern="1200" dirty="0" err="1" smtClean="0">
                <a:solidFill>
                  <a:schemeClr val="tx1"/>
                </a:solidFill>
                <a:latin typeface="+mn-lt"/>
                <a:ea typeface="+mn-ea"/>
                <a:cs typeface="+mn-cs"/>
              </a:rPr>
              <a:t>Sep</a:t>
            </a:r>
            <a:r>
              <a:rPr lang="nb-NO" sz="1200" kern="1200" dirty="0" smtClean="0">
                <a:solidFill>
                  <a:schemeClr val="tx1"/>
                </a:solidFill>
                <a:latin typeface="+mn-lt"/>
                <a:ea typeface="+mn-ea"/>
                <a:cs typeface="+mn-cs"/>
              </a:rPr>
              <a:t> 2017 06.04 EDT</a:t>
            </a:r>
          </a:p>
          <a:p>
            <a:r>
              <a:rPr lang="nb-NO" sz="1200" kern="1200" dirty="0" smtClean="0">
                <a:solidFill>
                  <a:schemeClr val="tx1"/>
                </a:solidFill>
                <a:latin typeface="+mn-lt"/>
                <a:ea typeface="+mn-ea"/>
                <a:cs typeface="+mn-cs"/>
              </a:rPr>
              <a:t>Last </a:t>
            </a:r>
            <a:r>
              <a:rPr lang="nb-NO" sz="1200" kern="1200" dirty="0" err="1" smtClean="0">
                <a:solidFill>
                  <a:schemeClr val="tx1"/>
                </a:solidFill>
                <a:latin typeface="+mn-lt"/>
                <a:ea typeface="+mn-ea"/>
                <a:cs typeface="+mn-cs"/>
              </a:rPr>
              <a:t>modified</a:t>
            </a:r>
            <a:r>
              <a:rPr lang="nb-NO" sz="1200" kern="1200" dirty="0" smtClean="0">
                <a:solidFill>
                  <a:schemeClr val="tx1"/>
                </a:solidFill>
                <a:latin typeface="+mn-lt"/>
                <a:ea typeface="+mn-ea"/>
                <a:cs typeface="+mn-cs"/>
              </a:rPr>
              <a:t> </a:t>
            </a:r>
            <a:r>
              <a:rPr lang="nb-NO" sz="1200" kern="1200" dirty="0" err="1" smtClean="0">
                <a:solidFill>
                  <a:schemeClr val="tx1"/>
                </a:solidFill>
                <a:latin typeface="+mn-lt"/>
                <a:ea typeface="+mn-ea"/>
                <a:cs typeface="+mn-cs"/>
              </a:rPr>
              <a:t>on</a:t>
            </a:r>
            <a:r>
              <a:rPr lang="nb-NO" sz="1200" kern="1200" dirty="0" smtClean="0">
                <a:solidFill>
                  <a:schemeClr val="tx1"/>
                </a:solidFill>
                <a:latin typeface="+mn-lt"/>
                <a:ea typeface="+mn-ea"/>
                <a:cs typeface="+mn-cs"/>
              </a:rPr>
              <a:t> Mon 11 </a:t>
            </a:r>
            <a:r>
              <a:rPr lang="nb-NO" sz="1200" kern="1200" dirty="0" err="1" smtClean="0">
                <a:solidFill>
                  <a:schemeClr val="tx1"/>
                </a:solidFill>
                <a:latin typeface="+mn-lt"/>
                <a:ea typeface="+mn-ea"/>
                <a:cs typeface="+mn-cs"/>
              </a:rPr>
              <a:t>Dec</a:t>
            </a:r>
            <a:r>
              <a:rPr lang="nb-NO" sz="1200" kern="1200" dirty="0" smtClean="0">
                <a:solidFill>
                  <a:schemeClr val="tx1"/>
                </a:solidFill>
                <a:latin typeface="+mn-lt"/>
                <a:ea typeface="+mn-ea"/>
                <a:cs typeface="+mn-cs"/>
              </a:rPr>
              <a:t> 2017, </a:t>
            </a:r>
            <a:r>
              <a:rPr lang="nb-NO" sz="1200" kern="1200" dirty="0" err="1" smtClean="0">
                <a:solidFill>
                  <a:schemeClr val="tx1"/>
                </a:solidFill>
                <a:latin typeface="+mn-lt"/>
                <a:ea typeface="+mn-ea"/>
                <a:cs typeface="+mn-cs"/>
              </a:rPr>
              <a:t>accessed</a:t>
            </a:r>
            <a:r>
              <a:rPr lang="nb-NO" sz="1200" kern="1200" dirty="0" smtClean="0">
                <a:solidFill>
                  <a:schemeClr val="tx1"/>
                </a:solidFill>
                <a:latin typeface="+mn-lt"/>
                <a:ea typeface="+mn-ea"/>
                <a:cs typeface="+mn-cs"/>
              </a:rPr>
              <a:t> </a:t>
            </a:r>
            <a:r>
              <a:rPr lang="nb-NO" sz="1200" kern="1200" dirty="0" err="1" smtClean="0">
                <a:solidFill>
                  <a:schemeClr val="tx1"/>
                </a:solidFill>
                <a:latin typeface="+mn-lt"/>
                <a:ea typeface="+mn-ea"/>
                <a:cs typeface="+mn-cs"/>
              </a:rPr>
              <a:t>Feb</a:t>
            </a:r>
            <a:r>
              <a:rPr lang="nb-NO" sz="1200" kern="1200" dirty="0" smtClean="0">
                <a:solidFill>
                  <a:schemeClr val="tx1"/>
                </a:solidFill>
                <a:latin typeface="+mn-lt"/>
                <a:ea typeface="+mn-ea"/>
                <a:cs typeface="+mn-cs"/>
              </a:rPr>
              <a:t> 16 2018 at </a:t>
            </a:r>
            <a:r>
              <a:rPr lang="nb-NO" sz="1200" kern="1200" dirty="0" smtClean="0">
                <a:solidFill>
                  <a:schemeClr val="tx1"/>
                </a:solidFill>
                <a:latin typeface="+mn-lt"/>
                <a:ea typeface="+mn-ea"/>
                <a:cs typeface="+mn-cs"/>
                <a:hlinkClick r:id="rId4"/>
              </a:rPr>
              <a:t>https://www.theguardian.com/global-development/2017/sep/01/people-are-dying-violence-forces-aid-workers-out-of-central-african-republic</a:t>
            </a:r>
          </a:p>
          <a:p>
            <a:endParaRPr lang="nb-NO"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BD027BC-4386-7443-AC6F-91943012E8EC}" type="slidenum">
              <a:rPr lang="en-US" smtClean="0"/>
              <a:t>27</a:t>
            </a:fld>
            <a:endParaRPr lang="en-US"/>
          </a:p>
        </p:txBody>
      </p:sp>
    </p:spTree>
    <p:extLst>
      <p:ext uri="{BB962C8B-B14F-4D97-AF65-F5344CB8AC3E}">
        <p14:creationId xmlns:p14="http://schemas.microsoft.com/office/powerpoint/2010/main" val="3308278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CB5717-029D-C04B-836E-6FDD6EA022CA}" type="slidenum">
              <a:rPr lang="en-US" smtClean="0"/>
              <a:t>32</a:t>
            </a:fld>
            <a:endParaRPr lang="en-US"/>
          </a:p>
        </p:txBody>
      </p:sp>
    </p:spTree>
    <p:extLst>
      <p:ext uri="{BB962C8B-B14F-4D97-AF65-F5344CB8AC3E}">
        <p14:creationId xmlns:p14="http://schemas.microsoft.com/office/powerpoint/2010/main" val="24042784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See Vinnarei &amp; Laine (2017) The moral mechanism of counter accounts: The case of industrial animal production. Accounting Organizations and Society. Vol. 57:</a:t>
            </a:r>
            <a:r>
              <a:rPr lang="en-US" baseline="0" dirty="0" smtClean="0"/>
              <a:t> 1-17. </a:t>
            </a:r>
            <a:endParaRPr lang="en-US" dirty="0" smtClean="0"/>
          </a:p>
          <a:p>
            <a:endParaRPr lang="en-US" dirty="0"/>
          </a:p>
        </p:txBody>
      </p:sp>
      <p:sp>
        <p:nvSpPr>
          <p:cNvPr id="4" name="Slide Number Placeholder 3"/>
          <p:cNvSpPr>
            <a:spLocks noGrp="1"/>
          </p:cNvSpPr>
          <p:nvPr>
            <p:ph type="sldNum" sz="quarter" idx="10"/>
          </p:nvPr>
        </p:nvSpPr>
        <p:spPr/>
        <p:txBody>
          <a:bodyPr/>
          <a:lstStyle/>
          <a:p>
            <a:fld id="{DBD027BC-4386-7443-AC6F-91943012E8EC}" type="slidenum">
              <a:rPr lang="en-US" smtClean="0"/>
              <a:t>39</a:t>
            </a:fld>
            <a:endParaRPr lang="en-US" dirty="0"/>
          </a:p>
        </p:txBody>
      </p:sp>
    </p:spTree>
    <p:extLst>
      <p:ext uri="{BB962C8B-B14F-4D97-AF65-F5344CB8AC3E}">
        <p14:creationId xmlns:p14="http://schemas.microsoft.com/office/powerpoint/2010/main" val="2562829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Fake Storytelling in age of Fake News or True Storytelling with ethical values. Here Trump tries his</a:t>
            </a:r>
            <a:r>
              <a:rPr lang="en-US" baseline="0" dirty="0" smtClean="0"/>
              <a:t> power handshake with Emmanuel Macron.</a:t>
            </a:r>
            <a:endParaRPr lang="en-US" dirty="0"/>
          </a:p>
        </p:txBody>
      </p:sp>
      <p:sp>
        <p:nvSpPr>
          <p:cNvPr id="4" name="Slide Number Placeholder 3"/>
          <p:cNvSpPr>
            <a:spLocks noGrp="1"/>
          </p:cNvSpPr>
          <p:nvPr>
            <p:ph type="sldNum" sz="quarter" idx="10"/>
          </p:nvPr>
        </p:nvSpPr>
        <p:spPr/>
        <p:txBody>
          <a:bodyPr/>
          <a:lstStyle/>
          <a:p>
            <a:fld id="{DBD027BC-4386-7443-AC6F-91943012E8EC}" type="slidenum">
              <a:rPr lang="en-US" smtClean="0"/>
              <a:t>4</a:t>
            </a:fld>
            <a:endParaRPr lang="en-US"/>
          </a:p>
        </p:txBody>
      </p:sp>
    </p:spTree>
    <p:extLst>
      <p:ext uri="{BB962C8B-B14F-4D97-AF65-F5344CB8AC3E}">
        <p14:creationId xmlns:p14="http://schemas.microsoft.com/office/powerpoint/2010/main" val="1711072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World Bank accessed Feb 21 2018 at https://</a:t>
            </a:r>
            <a:r>
              <a:rPr lang="en-US" dirty="0" err="1" smtClean="0"/>
              <a:t>data.worldbank.org</a:t>
            </a:r>
            <a:r>
              <a:rPr lang="en-US" dirty="0" smtClean="0"/>
              <a:t>/indicator/SI.POV.DDAY</a:t>
            </a:r>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t>World Bank Oct 2 2016, accessed Feb 21 2018 at http://</a:t>
            </a:r>
            <a:r>
              <a:rPr lang="en-US" dirty="0" err="1" smtClean="0"/>
              <a:t>www.worldbank.org</a:t>
            </a:r>
            <a:r>
              <a:rPr lang="en-US" dirty="0" smtClean="0"/>
              <a:t>/en/topic/poverty/overview</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6AE23F97-2D89-C442-9862-9C883650532E}" type="slidenum">
              <a:rPr lang="en-US" smtClean="0"/>
              <a:t>10</a:t>
            </a:fld>
            <a:endParaRPr lang="en-US"/>
          </a:p>
        </p:txBody>
      </p:sp>
    </p:spTree>
    <p:extLst>
      <p:ext uri="{BB962C8B-B14F-4D97-AF65-F5344CB8AC3E}">
        <p14:creationId xmlns:p14="http://schemas.microsoft.com/office/powerpoint/2010/main" val="1342812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D027BC-4386-7443-AC6F-91943012E8EC}" type="slidenum">
              <a:rPr lang="en-US" smtClean="0"/>
              <a:t>11</a:t>
            </a:fld>
            <a:endParaRPr lang="en-US"/>
          </a:p>
        </p:txBody>
      </p:sp>
    </p:spTree>
    <p:extLst>
      <p:ext uri="{BB962C8B-B14F-4D97-AF65-F5344CB8AC3E}">
        <p14:creationId xmlns:p14="http://schemas.microsoft.com/office/powerpoint/2010/main" val="15335334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9FF08-FF76-4533-AFD1-03448A6ADE0A}" type="slidenum">
              <a:rPr lang="en-US" smtClean="0"/>
              <a:t>13</a:t>
            </a:fld>
            <a:endParaRPr lang="en-US"/>
          </a:p>
        </p:txBody>
      </p:sp>
    </p:spTree>
    <p:extLst>
      <p:ext uri="{BB962C8B-B14F-4D97-AF65-F5344CB8AC3E}">
        <p14:creationId xmlns:p14="http://schemas.microsoft.com/office/powerpoint/2010/main" val="19201805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Māori Management (Mika &amp; O’Sullivan) in press. </a:t>
            </a:r>
            <a:endParaRPr lang="en-US" dirty="0"/>
          </a:p>
        </p:txBody>
      </p:sp>
      <p:sp>
        <p:nvSpPr>
          <p:cNvPr id="4" name="Slide Number Placeholder 3"/>
          <p:cNvSpPr>
            <a:spLocks noGrp="1"/>
          </p:cNvSpPr>
          <p:nvPr>
            <p:ph type="sldNum" sz="quarter" idx="10"/>
          </p:nvPr>
        </p:nvSpPr>
        <p:spPr/>
        <p:txBody>
          <a:bodyPr/>
          <a:lstStyle/>
          <a:p>
            <a:fld id="{841A8C4C-52C8-1F49-BFC7-1B1E158C483A}" type="slidenum">
              <a:rPr lang="en-US" smtClean="0"/>
              <a:t>16</a:t>
            </a:fld>
            <a:endParaRPr lang="en-US" dirty="0"/>
          </a:p>
        </p:txBody>
      </p:sp>
    </p:spTree>
    <p:extLst>
      <p:ext uri="{BB962C8B-B14F-4D97-AF65-F5344CB8AC3E}">
        <p14:creationId xmlns:p14="http://schemas.microsoft.com/office/powerpoint/2010/main" val="41383932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Mika, J. P., &amp; O'Sullivan, J. G. (2014). A Māori approach to management: Contrasting traditional and modern Māori management practices in </a:t>
            </a:r>
            <a:r>
              <a:rPr lang="en-US" sz="1200" kern="1200" dirty="0" err="1" smtClean="0">
                <a:solidFill>
                  <a:schemeClr val="tx1"/>
                </a:solidFill>
                <a:latin typeface="+mn-lt"/>
                <a:ea typeface="+mn-ea"/>
                <a:cs typeface="+mn-cs"/>
              </a:rPr>
              <a:t>Aotearoa</a:t>
            </a:r>
            <a:r>
              <a:rPr lang="en-US" sz="1200" kern="1200" dirty="0" smtClean="0">
                <a:solidFill>
                  <a:schemeClr val="tx1"/>
                </a:solidFill>
                <a:latin typeface="+mn-lt"/>
                <a:ea typeface="+mn-ea"/>
                <a:cs typeface="+mn-cs"/>
              </a:rPr>
              <a:t> New Zealand. </a:t>
            </a:r>
            <a:r>
              <a:rPr lang="en-US" sz="1200" i="1" kern="1200" dirty="0" smtClean="0">
                <a:solidFill>
                  <a:schemeClr val="tx1"/>
                </a:solidFill>
                <a:latin typeface="+mn-lt"/>
                <a:ea typeface="+mn-ea"/>
                <a:cs typeface="+mn-cs"/>
              </a:rPr>
              <a:t>Journal of Management &amp; Organization</a:t>
            </a:r>
            <a:r>
              <a:rPr lang="en-US" sz="1200" i="0" kern="1200" dirty="0" smtClean="0">
                <a:solidFill>
                  <a:schemeClr val="tx1"/>
                </a:solidFill>
                <a:latin typeface="+mn-lt"/>
                <a:ea typeface="+mn-ea"/>
                <a:cs typeface="+mn-cs"/>
              </a:rPr>
              <a:t>, </a:t>
            </a:r>
            <a:r>
              <a:rPr lang="en-US" sz="1200" i="1" kern="1200" dirty="0" smtClean="0">
                <a:solidFill>
                  <a:schemeClr val="tx1"/>
                </a:solidFill>
                <a:latin typeface="+mn-lt"/>
                <a:ea typeface="+mn-ea"/>
                <a:cs typeface="+mn-cs"/>
              </a:rPr>
              <a:t>20</a:t>
            </a:r>
            <a:r>
              <a:rPr lang="en-US" sz="1200" i="0" kern="1200" dirty="0" smtClean="0">
                <a:solidFill>
                  <a:schemeClr val="tx1"/>
                </a:solidFill>
                <a:latin typeface="+mn-lt"/>
                <a:ea typeface="+mn-ea"/>
                <a:cs typeface="+mn-cs"/>
              </a:rPr>
              <a:t>(5), 648-670</a:t>
            </a:r>
            <a:r>
              <a:rPr lang="en-US" sz="1200" i="0" kern="1200" dirty="0" smtClean="0">
                <a:solidFill>
                  <a:schemeClr val="tx1"/>
                </a:solidFill>
                <a:latin typeface="+mn-lt"/>
                <a:ea typeface="+mn-ea"/>
                <a:cs typeface="+mn-cs"/>
              </a:rPr>
              <a:t>.</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 </a:t>
            </a:r>
            <a:r>
              <a:rPr lang="en-US" b="1" dirty="0" smtClean="0">
                <a:hlinkClick r:id="rId3"/>
              </a:rPr>
              <a:t>Mātauranga Māori</a:t>
            </a:r>
            <a:r>
              <a:rPr lang="en-US" dirty="0" smtClean="0"/>
              <a:t> can be defined as 'the knowledge, comprehension, or understanding of everything visible and invisible existing in the universe’</a:t>
            </a:r>
          </a:p>
          <a:p>
            <a:endParaRPr lang="en-US" dirty="0"/>
          </a:p>
        </p:txBody>
      </p:sp>
      <p:sp>
        <p:nvSpPr>
          <p:cNvPr id="4" name="Slide Number Placeholder 3"/>
          <p:cNvSpPr>
            <a:spLocks noGrp="1"/>
          </p:cNvSpPr>
          <p:nvPr>
            <p:ph type="sldNum" sz="quarter" idx="10"/>
          </p:nvPr>
        </p:nvSpPr>
        <p:spPr/>
        <p:txBody>
          <a:bodyPr/>
          <a:lstStyle/>
          <a:p>
            <a:fld id="{841A8C4C-52C8-1F49-BFC7-1B1E158C483A}" type="slidenum">
              <a:rPr lang="en-US" smtClean="0"/>
              <a:t>18</a:t>
            </a:fld>
            <a:endParaRPr lang="en-US"/>
          </a:p>
        </p:txBody>
      </p:sp>
    </p:spTree>
    <p:extLst>
      <p:ext uri="{BB962C8B-B14F-4D97-AF65-F5344CB8AC3E}">
        <p14:creationId xmlns:p14="http://schemas.microsoft.com/office/powerpoint/2010/main" val="12447277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E23F97-2D89-C442-9862-9C883650532E}" type="slidenum">
              <a:rPr lang="en-US" smtClean="0"/>
              <a:t>22</a:t>
            </a:fld>
            <a:endParaRPr lang="en-US"/>
          </a:p>
        </p:txBody>
      </p:sp>
    </p:spTree>
    <p:extLst>
      <p:ext uri="{BB962C8B-B14F-4D97-AF65-F5344CB8AC3E}">
        <p14:creationId xmlns:p14="http://schemas.microsoft.com/office/powerpoint/2010/main" val="510909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GB" sz="1800" b="1" i="1" baseline="0" dirty="0" smtClean="0"/>
              <a:t>'Wealth: Having it all and wanting more'</a:t>
            </a:r>
          </a:p>
          <a:p>
            <a:pPr algn="ctr"/>
            <a:r>
              <a:rPr lang="en-GB" sz="1200" baseline="0" dirty="0" smtClean="0"/>
              <a:t>Published 19 January 2015</a:t>
            </a:r>
          </a:p>
          <a:p>
            <a:pPr algn="ctr"/>
            <a:r>
              <a:rPr lang="en-GB" sz="1200" baseline="0" dirty="0" smtClean="0"/>
              <a:t>Author: Deborah </a:t>
            </a:r>
            <a:r>
              <a:rPr lang="en-GB" sz="1200" baseline="0" dirty="0" err="1" smtClean="0"/>
              <a:t>Hardoon</a:t>
            </a:r>
            <a:r>
              <a:rPr lang="en-GB" sz="1200" baseline="0" dirty="0" smtClean="0"/>
              <a:t>, Senior Researcher, Oxfam GB</a:t>
            </a:r>
          </a:p>
          <a:p>
            <a:endParaRPr lang="en-GB" sz="1200" baseline="0" dirty="0" smtClean="0"/>
          </a:p>
          <a:p>
            <a:r>
              <a:rPr lang="en-GB" sz="1200" baseline="0" dirty="0" smtClean="0"/>
              <a:t>There were two main external data sources used:</a:t>
            </a:r>
          </a:p>
          <a:p>
            <a:endParaRPr lang="en-GB" sz="1200" b="1" baseline="0" dirty="0" smtClean="0"/>
          </a:p>
          <a:p>
            <a:r>
              <a:rPr lang="en-GB" sz="1200" b="1" baseline="0" dirty="0" smtClean="0"/>
              <a:t>1 - Credit Suisse Global Wealth </a:t>
            </a:r>
            <a:r>
              <a:rPr lang="en-GB" sz="1200" b="1" baseline="0" dirty="0" err="1" smtClean="0"/>
              <a:t>Databook</a:t>
            </a:r>
            <a:r>
              <a:rPr lang="en-GB" sz="1200" b="1" baseline="0" dirty="0" smtClean="0"/>
              <a:t> 2014</a:t>
            </a:r>
          </a:p>
          <a:p>
            <a:r>
              <a:rPr lang="en-GB" sz="1200" baseline="0" dirty="0" smtClean="0"/>
              <a:t>https://</a:t>
            </a:r>
            <a:r>
              <a:rPr lang="en-GB" sz="1200" baseline="0" dirty="0" err="1" smtClean="0"/>
              <a:t>www.credit-suisse.com</a:t>
            </a:r>
            <a:r>
              <a:rPr lang="en-GB" sz="1200" baseline="0" dirty="0" smtClean="0"/>
              <a:t>/</a:t>
            </a:r>
            <a:r>
              <a:rPr lang="en-GB" sz="1200" baseline="0" dirty="0" err="1" smtClean="0"/>
              <a:t>uk</a:t>
            </a:r>
            <a:r>
              <a:rPr lang="en-GB" sz="1200" baseline="0" dirty="0" smtClean="0"/>
              <a:t>/en/news-and-expertise/research/credit-</a:t>
            </a:r>
            <a:r>
              <a:rPr lang="en-GB" sz="1200" baseline="0" dirty="0" err="1" smtClean="0"/>
              <a:t>suisse</a:t>
            </a:r>
            <a:r>
              <a:rPr lang="en-GB" sz="1200" baseline="0" dirty="0" smtClean="0"/>
              <a:t>-research-institute/</a:t>
            </a:r>
            <a:r>
              <a:rPr lang="en-GB" sz="1200" baseline="0" dirty="0" err="1" smtClean="0"/>
              <a:t>publications.html</a:t>
            </a:r>
            <a:r>
              <a:rPr lang="en-GB" sz="1200" baseline="0" dirty="0" smtClean="0"/>
              <a:t> </a:t>
            </a:r>
          </a:p>
          <a:p>
            <a:r>
              <a:rPr lang="en-GB" sz="1200" dirty="0" smtClean="0"/>
              <a:t>Data</a:t>
            </a:r>
            <a:r>
              <a:rPr lang="en-GB" sz="1200" baseline="0" dirty="0" smtClean="0"/>
              <a:t> was </a:t>
            </a:r>
            <a:r>
              <a:rPr lang="en-GB" sz="1200" baseline="0" dirty="0" err="1" smtClean="0"/>
              <a:t>extrcated</a:t>
            </a:r>
            <a:r>
              <a:rPr lang="en-GB" sz="1200" baseline="0" dirty="0" smtClean="0"/>
              <a:t> from the 2014 report and a STATA file which included revised calculations for global wealth and wealth shares dating back to 2000.</a:t>
            </a:r>
          </a:p>
          <a:p>
            <a:r>
              <a:rPr lang="en-GB" sz="1200" baseline="0" dirty="0" smtClean="0"/>
              <a:t>All data from Credit Suisse is highlighted in blue in this file</a:t>
            </a:r>
          </a:p>
          <a:p>
            <a:endParaRPr lang="en-US" dirty="0"/>
          </a:p>
        </p:txBody>
      </p:sp>
      <p:sp>
        <p:nvSpPr>
          <p:cNvPr id="4" name="Slide Number Placeholder 3"/>
          <p:cNvSpPr>
            <a:spLocks noGrp="1"/>
          </p:cNvSpPr>
          <p:nvPr>
            <p:ph type="sldNum" sz="quarter" idx="10"/>
          </p:nvPr>
        </p:nvSpPr>
        <p:spPr/>
        <p:txBody>
          <a:bodyPr/>
          <a:lstStyle/>
          <a:p>
            <a:fld id="{DBD027BC-4386-7443-AC6F-91943012E8EC}" type="slidenum">
              <a:rPr lang="en-US" smtClean="0"/>
              <a:t>24</a:t>
            </a:fld>
            <a:endParaRPr lang="en-US"/>
          </a:p>
        </p:txBody>
      </p:sp>
    </p:spTree>
    <p:extLst>
      <p:ext uri="{BB962C8B-B14F-4D97-AF65-F5344CB8AC3E}">
        <p14:creationId xmlns:p14="http://schemas.microsoft.com/office/powerpoint/2010/main" val="17750133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7.png"/><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descr="TitlePage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571500" y="1676401"/>
            <a:ext cx="8001000" cy="2424766"/>
          </a:xfrm>
        </p:spPr>
        <p:txBody>
          <a:bodyPr anchor="b" anchorCtr="0">
            <a:noAutofit/>
          </a:bodyPr>
          <a:lstStyle>
            <a:lvl1pPr>
              <a:defRPr sz="5600">
                <a:solidFill>
                  <a:schemeClr val="tx1"/>
                </a:solidFill>
              </a:defRPr>
            </a:lvl1pPr>
          </a:lstStyle>
          <a:p>
            <a:r>
              <a:rPr lang="en-US" smtClean="0"/>
              <a:t>Click to edit Master title style</a:t>
            </a:r>
            <a:endParaRPr/>
          </a:p>
        </p:txBody>
      </p:sp>
      <p:sp>
        <p:nvSpPr>
          <p:cNvPr id="3" name="Subtitle 2"/>
          <p:cNvSpPr>
            <a:spLocks noGrp="1"/>
          </p:cNvSpPr>
          <p:nvPr>
            <p:ph type="subTitle" idx="1"/>
          </p:nvPr>
        </p:nvSpPr>
        <p:spPr>
          <a:xfrm>
            <a:off x="571500" y="4419600"/>
            <a:ext cx="8001000" cy="1219200"/>
          </a:xfrm>
        </p:spPr>
        <p:txBody>
          <a:bodyPr/>
          <a:lstStyle>
            <a:lvl1pPr marL="0" indent="0" algn="ctr">
              <a:spcAft>
                <a:spcPts val="0"/>
              </a:spcAft>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E30E2307-1E40-4E12-8716-25BFDA8E7013}" type="datetime1">
              <a:rPr lang="en-US" smtClean="0"/>
              <a:pPr/>
              <a:t>5/22/18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39C4FB-7D33-419B-8833-D1372BFD11C8}" type="slidenum">
              <a:rPr lang="en-US" smtClean="0"/>
              <a:t>‹#›</a:t>
            </a:fld>
            <a:endParaRPr lang="en-US"/>
          </a:p>
        </p:txBody>
      </p:sp>
      <p:pic>
        <p:nvPicPr>
          <p:cNvPr id="9" name="Picture 8" descr="standardRule.png"/>
          <p:cNvPicPr>
            <a:picLocks noChangeAspect="1"/>
          </p:cNvPicPr>
          <p:nvPr/>
        </p:nvPicPr>
        <p:blipFill>
          <a:blip r:embed="rId3"/>
          <a:stretch>
            <a:fillRect/>
          </a:stretch>
        </p:blipFill>
        <p:spPr>
          <a:xfrm>
            <a:off x="2705100" y="41910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60" y="434609"/>
            <a:ext cx="3749040" cy="1709928"/>
          </a:xfrm>
        </p:spPr>
        <p:txBody>
          <a:bodyPr vert="horz" lIns="91440" tIns="45720" rIns="91440" bIns="45720" rtlCol="0" anchor="b">
            <a:noAutofit/>
          </a:bodyPr>
          <a:lstStyle>
            <a:lvl1pPr algn="ctr" defTabSz="914400" rtl="0" eaLnBrk="1" latinLnBrk="0" hangingPunct="1">
              <a:spcBef>
                <a:spcPct val="0"/>
              </a:spcBef>
              <a:buNone/>
              <a:defRPr sz="3600" b="0" kern="1200">
                <a:solidFill>
                  <a:schemeClr val="tx1"/>
                </a:solidFill>
                <a:latin typeface="+mj-lt"/>
                <a:ea typeface="+mj-ea"/>
                <a:cs typeface="+mj-cs"/>
              </a:defRPr>
            </a:lvl1pPr>
          </a:lstStyle>
          <a:p>
            <a:r>
              <a:rPr lang="en-US" smtClean="0"/>
              <a:t>Click to edit Master title style</a:t>
            </a:r>
            <a:endParaRPr/>
          </a:p>
        </p:txBody>
      </p:sp>
      <p:sp>
        <p:nvSpPr>
          <p:cNvPr id="4" name="Text Placeholder 3"/>
          <p:cNvSpPr>
            <a:spLocks noGrp="1"/>
          </p:cNvSpPr>
          <p:nvPr>
            <p:ph type="body" sz="half" idx="2"/>
          </p:nvPr>
        </p:nvSpPr>
        <p:spPr>
          <a:xfrm>
            <a:off x="594360" y="2551176"/>
            <a:ext cx="3749040" cy="3145536"/>
          </a:xfrm>
        </p:spPr>
        <p:txBody>
          <a:bodyPr vert="horz" lIns="91440" tIns="45720" rIns="91440" bIns="45720" rtlCol="0">
            <a:normAutofit/>
          </a:bodyPr>
          <a:lstStyle>
            <a:lvl1pPr marL="0" indent="0">
              <a:spcAft>
                <a:spcPts val="1000"/>
              </a:spcAft>
              <a:buNone/>
              <a:defRPr sz="1800" kern="1200">
                <a:solidFill>
                  <a:schemeClr val="tx1"/>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0"/>
              </a:spcBef>
              <a:spcAft>
                <a:spcPts val="1800"/>
              </a:spcAft>
              <a:buFont typeface="Wingdings 2" pitchFamily="18" charset="2"/>
              <a:buNone/>
            </a:pPr>
            <a:r>
              <a:rPr lang="en-US" smtClean="0"/>
              <a:t>Click to edit Master text styles</a:t>
            </a:r>
          </a:p>
        </p:txBody>
      </p:sp>
      <p:sp>
        <p:nvSpPr>
          <p:cNvPr id="5" name="Date Placeholder 4"/>
          <p:cNvSpPr>
            <a:spLocks noGrp="1"/>
          </p:cNvSpPr>
          <p:nvPr>
            <p:ph type="dt" sz="half" idx="10"/>
          </p:nvPr>
        </p:nvSpPr>
        <p:spPr/>
        <p:txBody>
          <a:bodyPr/>
          <a:lstStyle/>
          <a:p>
            <a:fld id="{88856D55-EFBE-4F9B-8A5F-09D42CA22A9B}" type="datetime1">
              <a:rPr lang="en-US" smtClean="0"/>
              <a:pPr/>
              <a:t>5/22/18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pic>
        <p:nvPicPr>
          <p:cNvPr id="8" name="Picture 7" descr="shortRule.png"/>
          <p:cNvPicPr>
            <a:picLocks noChangeAspect="1"/>
          </p:cNvPicPr>
          <p:nvPr/>
        </p:nvPicPr>
        <p:blipFill>
          <a:blip r:embed="rId2"/>
          <a:stretch>
            <a:fillRect/>
          </a:stretch>
        </p:blipFill>
        <p:spPr>
          <a:xfrm>
            <a:off x="1222898" y="2305609"/>
            <a:ext cx="2495550" cy="95250"/>
          </a:xfrm>
          <a:prstGeom prst="rect">
            <a:avLst/>
          </a:prstGeom>
          <a:effectLst>
            <a:outerShdw blurRad="25400" sx="101000" sy="101000" algn="ctr" rotWithShape="0">
              <a:prstClr val="black">
                <a:alpha val="40000"/>
              </a:prstClr>
            </a:outerShdw>
          </a:effectLst>
        </p:spPr>
      </p:pic>
      <p:pic>
        <p:nvPicPr>
          <p:cNvPr id="11" name="Picture 10" descr="parAvion.png"/>
          <p:cNvPicPr>
            <a:picLocks noChangeAspect="1"/>
          </p:cNvPicPr>
          <p:nvPr/>
        </p:nvPicPr>
        <p:blipFill>
          <a:blip r:embed="rId3"/>
          <a:stretch>
            <a:fillRect/>
          </a:stretch>
        </p:blipFill>
        <p:spPr>
          <a:xfrm rot="308222">
            <a:off x="6798020" y="538594"/>
            <a:ext cx="1808485" cy="516710"/>
          </a:xfrm>
          <a:prstGeom prst="rect">
            <a:avLst/>
          </a:prstGeom>
        </p:spPr>
      </p:pic>
      <p:sp>
        <p:nvSpPr>
          <p:cNvPr id="3" name="Picture Placeholder 2"/>
          <p:cNvSpPr>
            <a:spLocks noGrp="1"/>
          </p:cNvSpPr>
          <p:nvPr>
            <p:ph type="pic" idx="1"/>
          </p:nvPr>
        </p:nvSpPr>
        <p:spPr>
          <a:xfrm rot="150174">
            <a:off x="4827538" y="836203"/>
            <a:ext cx="3657600" cy="4937760"/>
          </a:xfrm>
          <a:solidFill>
            <a:srgbClr val="FFFFFF">
              <a:shade val="85000"/>
            </a:srgbClr>
          </a:solidFill>
          <a:ln w="31750" cap="sq">
            <a:solidFill>
              <a:srgbClr val="FDFDFD"/>
            </a:solidFill>
            <a:miter lim="800000"/>
          </a:ln>
          <a:effectLst>
            <a:outerShdw blurRad="88900" dist="44450" dir="756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Picture above Caption">
    <p:spTree>
      <p:nvGrpSpPr>
        <p:cNvPr id="1" name=""/>
        <p:cNvGrpSpPr/>
        <p:nvPr/>
      </p:nvGrpSpPr>
      <p:grpSpPr>
        <a:xfrm>
          <a:off x="0" y="0"/>
          <a:ext cx="0" cy="0"/>
          <a:chOff x="0" y="0"/>
          <a:chExt cx="0" cy="0"/>
        </a:xfrm>
      </p:grpSpPr>
      <p:pic>
        <p:nvPicPr>
          <p:cNvPr id="12" name="Picture 11" descr="TitlePage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571500" y="2924825"/>
            <a:ext cx="8001000" cy="1709928"/>
          </a:xfrm>
        </p:spPr>
        <p:txBody>
          <a:bodyPr vert="horz" lIns="91440" tIns="45720" rIns="91440" bIns="45720" rtlCol="0" anchor="b">
            <a:noAutofit/>
          </a:bodyPr>
          <a:lstStyle>
            <a:lvl1pPr algn="ctr" defTabSz="914400" rtl="0" eaLnBrk="1" latinLnBrk="0" hangingPunct="1">
              <a:spcBef>
                <a:spcPct val="0"/>
              </a:spcBef>
              <a:buNone/>
              <a:defRPr sz="4000" b="0" kern="1200">
                <a:solidFill>
                  <a:schemeClr val="tx1"/>
                </a:solidFill>
                <a:latin typeface="+mj-lt"/>
                <a:ea typeface="+mj-ea"/>
                <a:cs typeface="+mj-cs"/>
              </a:defRPr>
            </a:lvl1pPr>
          </a:lstStyle>
          <a:p>
            <a:r>
              <a:rPr lang="en-US" smtClean="0"/>
              <a:t>Click to edit Master title style</a:t>
            </a:r>
            <a:endParaRPr/>
          </a:p>
        </p:txBody>
      </p:sp>
      <p:sp>
        <p:nvSpPr>
          <p:cNvPr id="4" name="Text Placeholder 3"/>
          <p:cNvSpPr>
            <a:spLocks noGrp="1"/>
          </p:cNvSpPr>
          <p:nvPr>
            <p:ph type="body" sz="half" idx="2"/>
          </p:nvPr>
        </p:nvSpPr>
        <p:spPr>
          <a:xfrm>
            <a:off x="571500" y="4800600"/>
            <a:ext cx="8001000" cy="1219200"/>
          </a:xfrm>
        </p:spPr>
        <p:txBody>
          <a:bodyPr vert="horz" lIns="91440" tIns="45720" rIns="91440" bIns="45720" rtlCol="0">
            <a:normAutofit/>
          </a:bodyPr>
          <a:lstStyle>
            <a:lvl1pPr marL="0" indent="0" algn="ctr">
              <a:spcAft>
                <a:spcPts val="300"/>
              </a:spcAft>
              <a:buNone/>
              <a:defRPr sz="1800" kern="1200">
                <a:solidFill>
                  <a:schemeClr val="tx1"/>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0"/>
              </a:spcBef>
              <a:spcAft>
                <a:spcPts val="1800"/>
              </a:spcAft>
              <a:buFont typeface="Wingdings 2" pitchFamily="18" charset="2"/>
              <a:buNone/>
            </a:pPr>
            <a:r>
              <a:rPr lang="en-US" smtClean="0"/>
              <a:t>Click to edit Master text styles</a:t>
            </a:r>
          </a:p>
        </p:txBody>
      </p:sp>
      <p:sp>
        <p:nvSpPr>
          <p:cNvPr id="5" name="Date Placeholder 4"/>
          <p:cNvSpPr>
            <a:spLocks noGrp="1"/>
          </p:cNvSpPr>
          <p:nvPr>
            <p:ph type="dt" sz="half" idx="10"/>
          </p:nvPr>
        </p:nvSpPr>
        <p:spPr/>
        <p:txBody>
          <a:bodyPr/>
          <a:lstStyle/>
          <a:p>
            <a:fld id="{9D1D110F-3F4E-48D9-B8AA-5D0E825AFDBA}" type="datetime1">
              <a:rPr lang="en-US" smtClean="0"/>
              <a:pPr/>
              <a:t>5/22/18</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pic>
        <p:nvPicPr>
          <p:cNvPr id="8" name="Picture 7" descr="shortRule.png"/>
          <p:cNvPicPr>
            <a:picLocks noChangeAspect="1"/>
          </p:cNvPicPr>
          <p:nvPr/>
        </p:nvPicPr>
        <p:blipFill>
          <a:blip r:embed="rId3"/>
          <a:stretch>
            <a:fillRect/>
          </a:stretch>
        </p:blipFill>
        <p:spPr>
          <a:xfrm>
            <a:off x="3324225" y="4666129"/>
            <a:ext cx="2495550" cy="95250"/>
          </a:xfrm>
          <a:prstGeom prst="rect">
            <a:avLst/>
          </a:prstGeom>
          <a:effectLst>
            <a:outerShdw blurRad="25400" sx="101000" sy="101000" algn="ctr" rotWithShape="0">
              <a:prstClr val="black">
                <a:alpha val="40000"/>
              </a:prstClr>
            </a:outerShdw>
          </a:effectLst>
        </p:spPr>
      </p:pic>
      <p:sp>
        <p:nvSpPr>
          <p:cNvPr id="3" name="Picture Placeholder 2"/>
          <p:cNvSpPr>
            <a:spLocks noGrp="1"/>
          </p:cNvSpPr>
          <p:nvPr>
            <p:ph type="pic" idx="1"/>
          </p:nvPr>
        </p:nvSpPr>
        <p:spPr>
          <a:xfrm rot="21355093">
            <a:off x="2359666" y="458370"/>
            <a:ext cx="4424669" cy="3079124"/>
          </a:xfrm>
          <a:solidFill>
            <a:srgbClr val="FFFFFF">
              <a:shade val="85000"/>
            </a:srgbClr>
          </a:solidFill>
          <a:ln w="31750" cap="sq">
            <a:solidFill>
              <a:srgbClr val="FDFDFD"/>
            </a:solidFill>
            <a:miter lim="800000"/>
          </a:ln>
          <a:effectLst>
            <a:outerShdw blurRad="88900" dist="44450" dir="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reserve="1">
  <p:cSld name="2 Pictures above Caption">
    <p:spTree>
      <p:nvGrpSpPr>
        <p:cNvPr id="1" name=""/>
        <p:cNvGrpSpPr/>
        <p:nvPr/>
      </p:nvGrpSpPr>
      <p:grpSpPr>
        <a:xfrm>
          <a:off x="0" y="0"/>
          <a:ext cx="0" cy="0"/>
          <a:chOff x="0" y="0"/>
          <a:chExt cx="0" cy="0"/>
        </a:xfrm>
      </p:grpSpPr>
      <p:pic>
        <p:nvPicPr>
          <p:cNvPr id="12" name="Picture 11" descr="TitlePageOverlay.png"/>
          <p:cNvPicPr>
            <a:picLocks noChangeAspect="1"/>
          </p:cNvPicPr>
          <p:nvPr/>
        </p:nvPicPr>
        <p:blipFill>
          <a:blip r:embed="rId2"/>
          <a:stretch>
            <a:fillRect/>
          </a:stretch>
        </p:blipFill>
        <p:spPr>
          <a:xfrm>
            <a:off x="0" y="0"/>
            <a:ext cx="9144000" cy="6858000"/>
          </a:xfrm>
          <a:prstGeom prst="rect">
            <a:avLst/>
          </a:prstGeom>
        </p:spPr>
      </p:pic>
      <p:pic>
        <p:nvPicPr>
          <p:cNvPr id="11" name="Picture 10" descr="parAvion.png"/>
          <p:cNvPicPr>
            <a:picLocks noChangeAspect="1"/>
          </p:cNvPicPr>
          <p:nvPr/>
        </p:nvPicPr>
        <p:blipFill>
          <a:blip r:embed="rId3"/>
          <a:stretch>
            <a:fillRect/>
          </a:stretch>
        </p:blipFill>
        <p:spPr>
          <a:xfrm rot="308222">
            <a:off x="6835967" y="278688"/>
            <a:ext cx="1695954" cy="484558"/>
          </a:xfrm>
          <a:prstGeom prst="rect">
            <a:avLst/>
          </a:prstGeom>
        </p:spPr>
      </p:pic>
      <p:sp>
        <p:nvSpPr>
          <p:cNvPr id="2" name="Title 1"/>
          <p:cNvSpPr>
            <a:spLocks noGrp="1"/>
          </p:cNvSpPr>
          <p:nvPr>
            <p:ph type="title"/>
          </p:nvPr>
        </p:nvSpPr>
        <p:spPr>
          <a:xfrm>
            <a:off x="571500" y="2924825"/>
            <a:ext cx="8001000" cy="1709928"/>
          </a:xfrm>
        </p:spPr>
        <p:txBody>
          <a:bodyPr vert="horz" lIns="91440" tIns="45720" rIns="91440" bIns="45720" rtlCol="0" anchor="b">
            <a:noAutofit/>
          </a:bodyPr>
          <a:lstStyle>
            <a:lvl1pPr algn="ctr" defTabSz="914400" rtl="0" eaLnBrk="1" latinLnBrk="0" hangingPunct="1">
              <a:spcBef>
                <a:spcPct val="0"/>
              </a:spcBef>
              <a:buNone/>
              <a:defRPr sz="4000" b="0" kern="1200">
                <a:solidFill>
                  <a:schemeClr val="tx1"/>
                </a:solidFill>
                <a:latin typeface="+mj-lt"/>
                <a:ea typeface="+mj-ea"/>
                <a:cs typeface="+mj-cs"/>
              </a:defRPr>
            </a:lvl1pPr>
          </a:lstStyle>
          <a:p>
            <a:r>
              <a:rPr lang="en-US" smtClean="0"/>
              <a:t>Click to edit Master title style</a:t>
            </a:r>
            <a:endParaRPr/>
          </a:p>
        </p:txBody>
      </p:sp>
      <p:sp>
        <p:nvSpPr>
          <p:cNvPr id="4" name="Text Placeholder 3"/>
          <p:cNvSpPr>
            <a:spLocks noGrp="1"/>
          </p:cNvSpPr>
          <p:nvPr>
            <p:ph type="body" sz="half" idx="2"/>
          </p:nvPr>
        </p:nvSpPr>
        <p:spPr>
          <a:xfrm>
            <a:off x="571500" y="4800600"/>
            <a:ext cx="8001000" cy="1219200"/>
          </a:xfrm>
        </p:spPr>
        <p:txBody>
          <a:bodyPr vert="horz" lIns="91440" tIns="45720" rIns="91440" bIns="45720" rtlCol="0">
            <a:normAutofit/>
          </a:bodyPr>
          <a:lstStyle>
            <a:lvl1pPr marL="0" indent="0" algn="ctr">
              <a:spcAft>
                <a:spcPts val="300"/>
              </a:spcAft>
              <a:buNone/>
              <a:defRPr sz="1800" kern="1200">
                <a:solidFill>
                  <a:schemeClr val="tx1"/>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0"/>
              </a:spcBef>
              <a:spcAft>
                <a:spcPts val="1800"/>
              </a:spcAft>
              <a:buFont typeface="Wingdings 2" pitchFamily="18" charset="2"/>
              <a:buNone/>
            </a:pPr>
            <a:r>
              <a:rPr lang="en-US" smtClean="0"/>
              <a:t>Click to edit Master text styles</a:t>
            </a:r>
          </a:p>
        </p:txBody>
      </p:sp>
      <p:sp>
        <p:nvSpPr>
          <p:cNvPr id="5" name="Date Placeholder 4"/>
          <p:cNvSpPr>
            <a:spLocks noGrp="1"/>
          </p:cNvSpPr>
          <p:nvPr>
            <p:ph type="dt" sz="half" idx="10"/>
          </p:nvPr>
        </p:nvSpPr>
        <p:spPr/>
        <p:txBody>
          <a:bodyPr/>
          <a:lstStyle/>
          <a:p>
            <a:fld id="{9D1D110F-3F4E-48D9-B8AA-5D0E825AFDBA}" type="datetime1">
              <a:rPr lang="en-US" smtClean="0"/>
              <a:pPr/>
              <a:t>5/22/18</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pic>
        <p:nvPicPr>
          <p:cNvPr id="8" name="Picture 7" descr="shortRule.png"/>
          <p:cNvPicPr>
            <a:picLocks noChangeAspect="1"/>
          </p:cNvPicPr>
          <p:nvPr/>
        </p:nvPicPr>
        <p:blipFill>
          <a:blip r:embed="rId4"/>
          <a:stretch>
            <a:fillRect/>
          </a:stretch>
        </p:blipFill>
        <p:spPr>
          <a:xfrm>
            <a:off x="3324225" y="4666129"/>
            <a:ext cx="2495550" cy="95250"/>
          </a:xfrm>
          <a:prstGeom prst="rect">
            <a:avLst/>
          </a:prstGeom>
          <a:effectLst>
            <a:outerShdw blurRad="25400" sx="101000" sy="101000" algn="ctr" rotWithShape="0">
              <a:prstClr val="black">
                <a:alpha val="40000"/>
              </a:prstClr>
            </a:outerShdw>
          </a:effectLst>
        </p:spPr>
      </p:pic>
      <p:pic>
        <p:nvPicPr>
          <p:cNvPr id="13" name="Picture 12" descr="parAvion.png"/>
          <p:cNvPicPr>
            <a:picLocks noChangeAspect="1"/>
          </p:cNvPicPr>
          <p:nvPr/>
        </p:nvPicPr>
        <p:blipFill>
          <a:blip r:embed="rId3"/>
          <a:stretch>
            <a:fillRect/>
          </a:stretch>
        </p:blipFill>
        <p:spPr>
          <a:xfrm rot="20785255">
            <a:off x="2866028" y="3182426"/>
            <a:ext cx="1695954" cy="484558"/>
          </a:xfrm>
          <a:prstGeom prst="rect">
            <a:avLst/>
          </a:prstGeom>
        </p:spPr>
      </p:pic>
      <p:sp>
        <p:nvSpPr>
          <p:cNvPr id="10" name="Picture Placeholder 2"/>
          <p:cNvSpPr>
            <a:spLocks noGrp="1"/>
          </p:cNvSpPr>
          <p:nvPr>
            <p:ph type="pic" idx="13"/>
          </p:nvPr>
        </p:nvSpPr>
        <p:spPr>
          <a:xfrm rot="150321">
            <a:off x="4329929" y="546774"/>
            <a:ext cx="4163077" cy="2961146"/>
          </a:xfrm>
          <a:solidFill>
            <a:srgbClr val="FFFFFF">
              <a:shade val="85000"/>
            </a:srgbClr>
          </a:solidFill>
          <a:ln w="31750" cap="sq">
            <a:solidFill>
              <a:srgbClr val="FDFDFD"/>
            </a:solidFill>
            <a:miter lim="800000"/>
          </a:ln>
          <a:effectLst>
            <a:outerShdw blurRad="88900" dist="31750" dir="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lgn="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3" name="Picture Placeholder 2"/>
          <p:cNvSpPr>
            <a:spLocks noGrp="1"/>
          </p:cNvSpPr>
          <p:nvPr>
            <p:ph type="pic" idx="1"/>
          </p:nvPr>
        </p:nvSpPr>
        <p:spPr>
          <a:xfrm rot="21380673">
            <a:off x="699762" y="451178"/>
            <a:ext cx="4163077" cy="2961146"/>
          </a:xfrm>
          <a:solidFill>
            <a:srgbClr val="FFFFFF">
              <a:shade val="85000"/>
            </a:srgbClr>
          </a:solidFill>
          <a:ln w="31750" cap="sq">
            <a:solidFill>
              <a:srgbClr val="FDFDFD"/>
            </a:solidFill>
            <a:miter lim="800000"/>
          </a:ln>
          <a:effectLst>
            <a:outerShdw blurRad="88900" dist="44450" dir="900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3 Pictures with Caption">
    <p:spTree>
      <p:nvGrpSpPr>
        <p:cNvPr id="1" name=""/>
        <p:cNvGrpSpPr/>
        <p:nvPr/>
      </p:nvGrpSpPr>
      <p:grpSpPr>
        <a:xfrm>
          <a:off x="0" y="0"/>
          <a:ext cx="0" cy="0"/>
          <a:chOff x="0" y="0"/>
          <a:chExt cx="0" cy="0"/>
        </a:xfrm>
      </p:grpSpPr>
      <p:pic>
        <p:nvPicPr>
          <p:cNvPr id="12" name="Picture 11" descr="TitlePageOverlay.png"/>
          <p:cNvPicPr>
            <a:picLocks noChangeAspect="1"/>
          </p:cNvPicPr>
          <p:nvPr/>
        </p:nvPicPr>
        <p:blipFill>
          <a:blip r:embed="rId2"/>
          <a:stretch>
            <a:fillRect/>
          </a:stretch>
        </p:blipFill>
        <p:spPr>
          <a:xfrm>
            <a:off x="0" y="0"/>
            <a:ext cx="9144000" cy="6858000"/>
          </a:xfrm>
          <a:prstGeom prst="rect">
            <a:avLst/>
          </a:prstGeom>
        </p:spPr>
      </p:pic>
      <p:sp>
        <p:nvSpPr>
          <p:cNvPr id="4" name="Text Placeholder 3"/>
          <p:cNvSpPr>
            <a:spLocks noGrp="1"/>
          </p:cNvSpPr>
          <p:nvPr>
            <p:ph type="body" sz="half" idx="2"/>
          </p:nvPr>
        </p:nvSpPr>
        <p:spPr>
          <a:xfrm>
            <a:off x="4983480" y="4800600"/>
            <a:ext cx="3246120" cy="1188720"/>
          </a:xfrm>
        </p:spPr>
        <p:txBody>
          <a:bodyPr vert="horz" lIns="91440" tIns="45720" rIns="91440" bIns="45720" rtlCol="0" anchor="t" anchorCtr="0">
            <a:normAutofit/>
          </a:bodyPr>
          <a:lstStyle>
            <a:lvl1pPr marL="0" indent="0" algn="ctr">
              <a:spcAft>
                <a:spcPts val="300"/>
              </a:spcAft>
              <a:buNone/>
              <a:defRPr sz="2000">
                <a:solidFill>
                  <a:schemeClr val="tx1"/>
                </a:solidFill>
                <a:latin typeface="Mistral" pitchFamily="66" charset="0"/>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0"/>
              </a:spcBef>
              <a:spcAft>
                <a:spcPts val="1800"/>
              </a:spcAft>
              <a:buFont typeface="Wingdings 2" pitchFamily="18" charset="2"/>
              <a:buNone/>
            </a:pPr>
            <a:r>
              <a:rPr lang="en-US" smtClean="0"/>
              <a:t>Click to edit Master text styles</a:t>
            </a:r>
          </a:p>
        </p:txBody>
      </p:sp>
      <p:sp>
        <p:nvSpPr>
          <p:cNvPr id="5" name="Date Placeholder 4"/>
          <p:cNvSpPr>
            <a:spLocks noGrp="1"/>
          </p:cNvSpPr>
          <p:nvPr>
            <p:ph type="dt" sz="half" idx="10"/>
          </p:nvPr>
        </p:nvSpPr>
        <p:spPr/>
        <p:txBody>
          <a:bodyPr/>
          <a:lstStyle/>
          <a:p>
            <a:fld id="{9D1D110F-3F4E-48D9-B8AA-5D0E825AFDBA}" type="datetime1">
              <a:rPr lang="en-US" smtClean="0"/>
              <a:pPr/>
              <a:t>5/22/18</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sp>
        <p:nvSpPr>
          <p:cNvPr id="10" name="Picture Placeholder 2"/>
          <p:cNvSpPr>
            <a:spLocks noGrp="1"/>
          </p:cNvSpPr>
          <p:nvPr>
            <p:ph type="pic" idx="13"/>
          </p:nvPr>
        </p:nvSpPr>
        <p:spPr>
          <a:xfrm rot="253865">
            <a:off x="4415567" y="369110"/>
            <a:ext cx="3794703" cy="2729767"/>
          </a:xfrm>
          <a:solidFill>
            <a:srgbClr val="FFFFFF">
              <a:shade val="85000"/>
            </a:srgbClr>
          </a:solidFill>
          <a:ln w="31750" cap="sq">
            <a:solidFill>
              <a:srgbClr val="FDFDFD"/>
            </a:solidFill>
            <a:miter lim="800000"/>
          </a:ln>
          <a:effectLst>
            <a:outerShdw blurRad="88900" dist="44450" dir="60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lgn="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3" name="Picture Placeholder 2"/>
          <p:cNvSpPr>
            <a:spLocks noGrp="1"/>
          </p:cNvSpPr>
          <p:nvPr>
            <p:ph type="pic" idx="1"/>
          </p:nvPr>
        </p:nvSpPr>
        <p:spPr>
          <a:xfrm rot="20973137">
            <a:off x="530124" y="631160"/>
            <a:ext cx="3837559" cy="2604282"/>
          </a:xfrm>
          <a:solidFill>
            <a:srgbClr val="FFFFFF">
              <a:shade val="85000"/>
            </a:srgbClr>
          </a:solidFill>
          <a:ln w="31750" cap="sq">
            <a:solidFill>
              <a:srgbClr val="FDFDFD"/>
            </a:solidFill>
            <a:miter lim="800000"/>
          </a:ln>
          <a:effectLst>
            <a:outerShdw blurRad="88900" dist="44450" dir="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4" name="Picture Placeholder 2"/>
          <p:cNvSpPr>
            <a:spLocks noGrp="1"/>
          </p:cNvSpPr>
          <p:nvPr>
            <p:ph type="pic" idx="14"/>
          </p:nvPr>
        </p:nvSpPr>
        <p:spPr>
          <a:xfrm rot="470783">
            <a:off x="708565" y="3070624"/>
            <a:ext cx="3918749" cy="2827517"/>
          </a:xfrm>
          <a:solidFill>
            <a:srgbClr val="FFFFFF">
              <a:shade val="85000"/>
            </a:srgbClr>
          </a:solidFill>
          <a:ln w="31750" cap="sq">
            <a:solidFill>
              <a:srgbClr val="FDFDFD"/>
            </a:solidFill>
            <a:miter lim="800000"/>
          </a:ln>
          <a:effectLst>
            <a:outerShdw blurRad="88900" dist="44450" dir="114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lgn="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1" name="Title 1"/>
          <p:cNvSpPr>
            <a:spLocks noGrp="1"/>
          </p:cNvSpPr>
          <p:nvPr>
            <p:ph type="title"/>
          </p:nvPr>
        </p:nvSpPr>
        <p:spPr>
          <a:xfrm rot="21240000">
            <a:off x="4717562" y="3396154"/>
            <a:ext cx="3474720" cy="1097280"/>
          </a:xfrm>
        </p:spPr>
        <p:txBody>
          <a:bodyPr vert="horz" lIns="91440" tIns="45720" rIns="91440" bIns="45720" rtlCol="0">
            <a:normAutofit/>
          </a:bodyPr>
          <a:lstStyle>
            <a:lvl1pPr algn="ctr" defTabSz="914400" rtl="0" eaLnBrk="1" latinLnBrk="0" hangingPunct="1">
              <a:spcBef>
                <a:spcPct val="0"/>
              </a:spcBef>
              <a:spcAft>
                <a:spcPts val="300"/>
              </a:spcAft>
              <a:buNone/>
              <a:defRPr sz="2800" kern="1200">
                <a:solidFill>
                  <a:schemeClr val="tx1"/>
                </a:solidFill>
                <a:latin typeface="Mistral" pitchFamily="66" charset="0"/>
                <a:ea typeface="+mn-ea"/>
                <a:cs typeface="+mn-cs"/>
              </a:defRPr>
            </a:lvl1pPr>
          </a:lstStyle>
          <a:p>
            <a:pPr marL="0" lvl="0" indent="0" algn="ctr" defTabSz="914400" rtl="0" eaLnBrk="1" latinLnBrk="0" hangingPunct="1">
              <a:spcBef>
                <a:spcPts val="0"/>
              </a:spcBef>
              <a:spcAft>
                <a:spcPts val="1800"/>
              </a:spcAft>
              <a:buFont typeface="Wingdings 2" pitchFamily="18" charset="2"/>
              <a:buNone/>
            </a:pPr>
            <a:r>
              <a:rPr lang="en-US" smtClean="0"/>
              <a:t>Click to edit Master title style</a:t>
            </a:r>
            <a:endParaRPr dirty="0"/>
          </a:p>
        </p:txBody>
      </p:sp>
    </p:spTree>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4 Pictures with Caption">
    <p:spTree>
      <p:nvGrpSpPr>
        <p:cNvPr id="1" name=""/>
        <p:cNvGrpSpPr/>
        <p:nvPr/>
      </p:nvGrpSpPr>
      <p:grpSpPr>
        <a:xfrm>
          <a:off x="0" y="0"/>
          <a:ext cx="0" cy="0"/>
          <a:chOff x="0" y="0"/>
          <a:chExt cx="0" cy="0"/>
        </a:xfrm>
      </p:grpSpPr>
      <p:pic>
        <p:nvPicPr>
          <p:cNvPr id="12" name="Picture 11" descr="TitlePageOverlay.png"/>
          <p:cNvPicPr>
            <a:picLocks noChangeAspect="1"/>
          </p:cNvPicPr>
          <p:nvPr/>
        </p:nvPicPr>
        <p:blipFill>
          <a:blip r:embed="rId2"/>
          <a:stretch>
            <a:fillRect/>
          </a:stretch>
        </p:blipFill>
        <p:spPr>
          <a:xfrm>
            <a:off x="0" y="0"/>
            <a:ext cx="9144000" cy="6858000"/>
          </a:xfrm>
          <a:prstGeom prst="rect">
            <a:avLst/>
          </a:prstGeom>
        </p:spPr>
      </p:pic>
      <p:sp>
        <p:nvSpPr>
          <p:cNvPr id="4" name="Text Placeholder 3"/>
          <p:cNvSpPr>
            <a:spLocks noGrp="1"/>
          </p:cNvSpPr>
          <p:nvPr>
            <p:ph type="body" sz="half" idx="2"/>
          </p:nvPr>
        </p:nvSpPr>
        <p:spPr>
          <a:xfrm>
            <a:off x="762000" y="4876800"/>
            <a:ext cx="3048000" cy="1188720"/>
          </a:xfrm>
        </p:spPr>
        <p:txBody>
          <a:bodyPr vert="horz" lIns="91440" tIns="45720" rIns="91440" bIns="45720" rtlCol="0">
            <a:normAutofit/>
          </a:bodyPr>
          <a:lstStyle>
            <a:lvl1pPr marL="0" indent="0" algn="ctr">
              <a:spcAft>
                <a:spcPts val="300"/>
              </a:spcAft>
              <a:buNone/>
              <a:defRPr sz="2000" kern="1200">
                <a:solidFill>
                  <a:schemeClr val="tx1"/>
                </a:solidFill>
                <a:latin typeface="Mistral" pitchFamily="66" charset="0"/>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0"/>
              </a:spcBef>
              <a:spcAft>
                <a:spcPts val="1800"/>
              </a:spcAft>
              <a:buFont typeface="Wingdings 2" pitchFamily="18" charset="2"/>
              <a:buNone/>
            </a:pPr>
            <a:r>
              <a:rPr lang="en-US" smtClean="0"/>
              <a:t>Click to edit Master text styles</a:t>
            </a:r>
          </a:p>
        </p:txBody>
      </p:sp>
      <p:sp>
        <p:nvSpPr>
          <p:cNvPr id="5" name="Date Placeholder 4"/>
          <p:cNvSpPr>
            <a:spLocks noGrp="1"/>
          </p:cNvSpPr>
          <p:nvPr>
            <p:ph type="dt" sz="half" idx="10"/>
          </p:nvPr>
        </p:nvSpPr>
        <p:spPr/>
        <p:txBody>
          <a:bodyPr/>
          <a:lstStyle/>
          <a:p>
            <a:fld id="{9D1D110F-3F4E-48D9-B8AA-5D0E825AFDBA}" type="datetime1">
              <a:rPr lang="en-US" smtClean="0"/>
              <a:pPr/>
              <a:t>5/22/18</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pic>
        <p:nvPicPr>
          <p:cNvPr id="15" name="Picture 14" descr="parAvion.png"/>
          <p:cNvPicPr>
            <a:picLocks noChangeAspect="1"/>
          </p:cNvPicPr>
          <p:nvPr/>
        </p:nvPicPr>
        <p:blipFill>
          <a:blip r:embed="rId3"/>
          <a:stretch>
            <a:fillRect/>
          </a:stretch>
        </p:blipFill>
        <p:spPr>
          <a:xfrm rot="308222">
            <a:off x="7428515" y="2619243"/>
            <a:ext cx="1580737" cy="451639"/>
          </a:xfrm>
          <a:prstGeom prst="rect">
            <a:avLst/>
          </a:prstGeom>
        </p:spPr>
      </p:pic>
      <p:pic>
        <p:nvPicPr>
          <p:cNvPr id="11" name="Picture 10" descr="pictureStamp-Frame.png"/>
          <p:cNvPicPr>
            <a:picLocks noChangeAspect="1"/>
          </p:cNvPicPr>
          <p:nvPr/>
        </p:nvPicPr>
        <p:blipFill>
          <a:blip r:embed="rId4"/>
          <a:stretch>
            <a:fillRect/>
          </a:stretch>
        </p:blipFill>
        <p:spPr>
          <a:xfrm rot="322260">
            <a:off x="6339646" y="604321"/>
            <a:ext cx="1610332" cy="2025115"/>
          </a:xfrm>
          <a:prstGeom prst="rect">
            <a:avLst/>
          </a:prstGeom>
        </p:spPr>
      </p:pic>
      <p:pic>
        <p:nvPicPr>
          <p:cNvPr id="13" name="Picture 12" descr="pictureStamp-Frame.png"/>
          <p:cNvPicPr>
            <a:picLocks noChangeAspect="1"/>
          </p:cNvPicPr>
          <p:nvPr/>
        </p:nvPicPr>
        <p:blipFill>
          <a:blip r:embed="rId4"/>
          <a:stretch>
            <a:fillRect/>
          </a:stretch>
        </p:blipFill>
        <p:spPr>
          <a:xfrm rot="322260">
            <a:off x="4891846" y="985321"/>
            <a:ext cx="1610332" cy="2025115"/>
          </a:xfrm>
          <a:prstGeom prst="rect">
            <a:avLst/>
          </a:prstGeom>
        </p:spPr>
      </p:pic>
      <p:sp>
        <p:nvSpPr>
          <p:cNvPr id="16" name="Picture Placeholder 2"/>
          <p:cNvSpPr>
            <a:spLocks noGrp="1"/>
          </p:cNvSpPr>
          <p:nvPr>
            <p:ph type="pic" idx="14"/>
          </p:nvPr>
        </p:nvSpPr>
        <p:spPr>
          <a:xfrm rot="247118">
            <a:off x="5075220" y="1165774"/>
            <a:ext cx="1243584"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7" name="Picture Placeholder 2"/>
          <p:cNvSpPr>
            <a:spLocks noGrp="1"/>
          </p:cNvSpPr>
          <p:nvPr>
            <p:ph type="pic" idx="15"/>
          </p:nvPr>
        </p:nvSpPr>
        <p:spPr>
          <a:xfrm rot="271248">
            <a:off x="6523020" y="784774"/>
            <a:ext cx="1243584"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0" name="Picture Placeholder 2"/>
          <p:cNvSpPr>
            <a:spLocks noGrp="1"/>
          </p:cNvSpPr>
          <p:nvPr>
            <p:ph type="pic" idx="13"/>
          </p:nvPr>
        </p:nvSpPr>
        <p:spPr>
          <a:xfrm rot="253865">
            <a:off x="4519045" y="2873698"/>
            <a:ext cx="3931920" cy="2834640"/>
          </a:xfrm>
          <a:solidFill>
            <a:srgbClr val="FFFFFF">
              <a:shade val="85000"/>
            </a:srgbClr>
          </a:solidFill>
          <a:ln w="31750" cap="sq">
            <a:solidFill>
              <a:srgbClr val="FDFDFD"/>
            </a:solidFill>
            <a:miter lim="800000"/>
          </a:ln>
          <a:effectLst>
            <a:outerShdw blurRad="88900" dist="44450" dir="6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lgn="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3" name="Picture Placeholder 2"/>
          <p:cNvSpPr>
            <a:spLocks noGrp="1"/>
          </p:cNvSpPr>
          <p:nvPr>
            <p:ph type="pic" idx="1"/>
          </p:nvPr>
        </p:nvSpPr>
        <p:spPr>
          <a:xfrm rot="21193488">
            <a:off x="610678" y="450635"/>
            <a:ext cx="3931920" cy="2834640"/>
          </a:xfrm>
          <a:solidFill>
            <a:srgbClr val="FFFFFF">
              <a:shade val="85000"/>
            </a:srgbClr>
          </a:solidFill>
          <a:ln w="31750" cap="sq">
            <a:solidFill>
              <a:srgbClr val="FDFDFD"/>
            </a:solidFill>
            <a:miter lim="800000"/>
          </a:ln>
          <a:effectLst>
            <a:outerShdw blurRad="88900" dist="44450" dir="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4" name="Title 1"/>
          <p:cNvSpPr>
            <a:spLocks noGrp="1"/>
          </p:cNvSpPr>
          <p:nvPr>
            <p:ph type="title"/>
          </p:nvPr>
        </p:nvSpPr>
        <p:spPr>
          <a:xfrm rot="21240000">
            <a:off x="455724" y="3551615"/>
            <a:ext cx="3474720" cy="1097280"/>
          </a:xfrm>
        </p:spPr>
        <p:txBody>
          <a:bodyPr vert="horz" lIns="91440" tIns="45720" rIns="91440" bIns="45720" rtlCol="0">
            <a:normAutofit/>
          </a:bodyPr>
          <a:lstStyle>
            <a:lvl1pPr algn="ctr" defTabSz="914400" rtl="0" eaLnBrk="1" latinLnBrk="0" hangingPunct="1">
              <a:spcBef>
                <a:spcPct val="0"/>
              </a:spcBef>
              <a:spcAft>
                <a:spcPts val="300"/>
              </a:spcAft>
              <a:buNone/>
              <a:defRPr sz="2800" kern="1200">
                <a:solidFill>
                  <a:schemeClr val="tx1"/>
                </a:solidFill>
                <a:latin typeface="Mistral" pitchFamily="66" charset="0"/>
                <a:ea typeface="+mn-ea"/>
                <a:cs typeface="+mn-cs"/>
              </a:defRPr>
            </a:lvl1pPr>
          </a:lstStyle>
          <a:p>
            <a:pPr marL="0" lvl="0" indent="0" algn="ctr" defTabSz="914400" rtl="0" eaLnBrk="1" latinLnBrk="0" hangingPunct="1">
              <a:spcBef>
                <a:spcPts val="0"/>
              </a:spcBef>
              <a:spcAft>
                <a:spcPts val="1800"/>
              </a:spcAft>
              <a:buFont typeface="Wingdings 2" pitchFamily="18" charset="2"/>
              <a:buNone/>
            </a:pPr>
            <a:r>
              <a:rPr lang="en-US" smtClean="0"/>
              <a:t>Click to edit Master title style</a:t>
            </a:r>
            <a:endParaRPr/>
          </a:p>
        </p:txBody>
      </p:sp>
    </p:spTree>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2286000" indent="-457200">
              <a:defRPr/>
            </a:lvl6pPr>
            <a:lvl7pPr marL="2286000" indent="-457200">
              <a:defRPr/>
            </a:lvl7pPr>
            <a:lvl8pPr marL="2286000" indent="-457200">
              <a:defRPr/>
            </a:lvl8pPr>
            <a:lvl9pPr marL="2286000" indent="-457200">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E5CFCF5A-EA79-452C-A52C-1A2668C2E7DF}" type="datetime1">
              <a:rPr lang="en-US" smtClean="0"/>
              <a:pPr/>
              <a:t>5/22/18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pic>
        <p:nvPicPr>
          <p:cNvPr id="7" name="Picture 6" descr="standardRule.png"/>
          <p:cNvPicPr>
            <a:picLocks noChangeAspect="1"/>
          </p:cNvPicPr>
          <p:nvPr/>
        </p:nvPicPr>
        <p:blipFill>
          <a:blip r:embed="rId2"/>
          <a:stretch>
            <a:fillRect/>
          </a:stretch>
        </p:blipFill>
        <p:spPr>
          <a:xfrm>
            <a:off x="2705100" y="15240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6634" y="577849"/>
            <a:ext cx="1882589" cy="5461001"/>
          </a:xfrm>
        </p:spPr>
        <p:txBody>
          <a:bodyPr vert="eaVert"/>
          <a:lstStyle>
            <a:lvl1pPr>
              <a:defRPr sz="4400"/>
            </a:lvl1pPr>
          </a:lstStyle>
          <a:p>
            <a:r>
              <a:rPr lang="en-US" smtClean="0"/>
              <a:t>Click to edit Master title style</a:t>
            </a:r>
            <a:endParaRPr/>
          </a:p>
        </p:txBody>
      </p:sp>
      <p:sp>
        <p:nvSpPr>
          <p:cNvPr id="3" name="Vertical Text Placeholder 2"/>
          <p:cNvSpPr>
            <a:spLocks noGrp="1"/>
          </p:cNvSpPr>
          <p:nvPr>
            <p:ph type="body" orient="vert" idx="1"/>
          </p:nvPr>
        </p:nvSpPr>
        <p:spPr>
          <a:xfrm>
            <a:off x="578224" y="577849"/>
            <a:ext cx="5768788" cy="5461001"/>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2E5C4C28-BD4B-4892-9A2D-6E19BD753A9A}" type="datetime1">
              <a:rPr lang="en-US" smtClean="0"/>
              <a:pPr/>
              <a:t>5/22/18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pic>
        <p:nvPicPr>
          <p:cNvPr id="7" name="Picture 6" descr="verticalRule.png"/>
          <p:cNvPicPr>
            <a:picLocks noChangeAspect="1"/>
          </p:cNvPicPr>
          <p:nvPr/>
        </p:nvPicPr>
        <p:blipFill>
          <a:blip r:embed="rId2"/>
          <a:stretch>
            <a:fillRect/>
          </a:stretch>
        </p:blipFill>
        <p:spPr>
          <a:xfrm>
            <a:off x="6512859" y="1562100"/>
            <a:ext cx="152400" cy="37338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Grayscale to Color Picture">
    <p:bg>
      <p:bgPr>
        <a:gradFill rotWithShape="1">
          <a:gsLst>
            <a:gs pos="0">
              <a:srgbClr val="4C4C4C"/>
            </a:gs>
            <a:gs pos="50000">
              <a:srgbClr val="262626"/>
            </a:gs>
            <a:gs pos="100000">
              <a:srgbClr val="000000"/>
            </a:gs>
          </a:gsLst>
          <a:lin ang="5400000" scaled="0"/>
        </a:gra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444D57-87F8-406A-B74C-B6E502340114}" type="datetimeFigureOut">
              <a:rPr lang="en-US" smtClean="0"/>
              <a:t>5/22/18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BC8B41F-3CBF-45F1-A7F5-4BDE834EC72E}" type="slidenum">
              <a:rPr lang="en-US" smtClean="0"/>
              <a:t>‹#›</a:t>
            </a:fld>
            <a:endParaRPr lang="en-US" dirty="0"/>
          </a:p>
        </p:txBody>
      </p:sp>
      <p:sp>
        <p:nvSpPr>
          <p:cNvPr id="6" name="Grayscale Picture Placeholder"/>
          <p:cNvSpPr>
            <a:spLocks noGrp="1"/>
          </p:cNvSpPr>
          <p:nvPr>
            <p:ph type="pic" sz="quarter" idx="13"/>
          </p:nvPr>
        </p:nvSpPr>
        <p:spPr>
          <a:xfrm>
            <a:off x="1762589" y="931746"/>
            <a:ext cx="5618822" cy="4994508"/>
          </a:xfrm>
          <a:noFill/>
        </p:spPr>
        <p:txBody>
          <a:bodyPr/>
          <a:lstStyle>
            <a:lvl1pPr marL="0" indent="0" algn="ctr">
              <a:buNone/>
              <a:defRPr/>
            </a:lvl1pPr>
          </a:lstStyle>
          <a:p>
            <a:r>
              <a:rPr lang="en-US" dirty="0" smtClean="0"/>
              <a:t>Click icon to add picture</a:t>
            </a:r>
            <a:endParaRPr lang="en-US" dirty="0"/>
          </a:p>
        </p:txBody>
      </p:sp>
      <p:sp>
        <p:nvSpPr>
          <p:cNvPr id="8" name="Color Picture Placeholder"/>
          <p:cNvSpPr>
            <a:spLocks noGrp="1"/>
          </p:cNvSpPr>
          <p:nvPr>
            <p:ph type="pic" sz="quarter" idx="14"/>
          </p:nvPr>
        </p:nvSpPr>
        <p:spPr>
          <a:xfrm>
            <a:off x="1762589" y="931746"/>
            <a:ext cx="5618822" cy="4994508"/>
          </a:xfrm>
          <a:noFill/>
        </p:spPr>
        <p:txBody>
          <a:bodyPr/>
          <a:lstStyle>
            <a:lvl1pPr marL="0" indent="0" algn="ctr">
              <a:buNone/>
              <a:defRPr/>
            </a:lvl1pPr>
          </a:lstStyle>
          <a:p>
            <a:r>
              <a:rPr lang="en-US" dirty="0" smtClean="0"/>
              <a:t>Click icon to add picture</a:t>
            </a:r>
            <a:endParaRPr lang="en-US" dirty="0"/>
          </a:p>
        </p:txBody>
      </p:sp>
      <p:sp>
        <p:nvSpPr>
          <p:cNvPr id="9" name="Instructions"/>
          <p:cNvSpPr/>
          <p:nvPr userDrawn="1"/>
        </p:nvSpPr>
        <p:spPr>
          <a:xfrm>
            <a:off x="9423838" y="10886"/>
            <a:ext cx="1390005" cy="6847114"/>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685800" rtl="0" eaLnBrk="1" fontAlgn="auto" latinLnBrk="0" hangingPunct="1">
              <a:lnSpc>
                <a:spcPct val="100000"/>
              </a:lnSpc>
              <a:spcBef>
                <a:spcPts val="450"/>
              </a:spcBef>
              <a:spcAft>
                <a:spcPts val="0"/>
              </a:spcAft>
              <a:buClrTx/>
              <a:buSzTx/>
              <a:buFontTx/>
              <a:buNone/>
              <a:tabLst/>
              <a:defRPr/>
            </a:pPr>
            <a:r>
              <a:rPr lang="en-US" sz="1050" dirty="0" smtClean="0">
                <a:solidFill>
                  <a:prstClr val="white">
                    <a:lumMod val="50000"/>
                  </a:prstClr>
                </a:solidFill>
                <a:latin typeface="Calibri Light" panose="020F0302020204030204" pitchFamily="34" charset="0"/>
                <a:cs typeface="Calibri" panose="020F0502020204030204" pitchFamily="34" charset="0"/>
              </a:rPr>
              <a:t>Make it easier to</a:t>
            </a:r>
            <a:r>
              <a:rPr lang="en-US" sz="1050" baseline="0" dirty="0" smtClean="0">
                <a:solidFill>
                  <a:prstClr val="white">
                    <a:lumMod val="50000"/>
                  </a:prstClr>
                </a:solidFill>
                <a:latin typeface="Calibri Light" panose="020F0302020204030204" pitchFamily="34" charset="0"/>
                <a:cs typeface="Calibri" panose="020F0502020204030204" pitchFamily="34" charset="0"/>
              </a:rPr>
              <a:t> change the pictures</a:t>
            </a:r>
            <a:r>
              <a:rPr lang="en-US" sz="1050" dirty="0" smtClean="0">
                <a:solidFill>
                  <a:prstClr val="white">
                    <a:lumMod val="50000"/>
                  </a:prstClr>
                </a:solidFill>
                <a:latin typeface="Calibri Light" panose="020F0302020204030204" pitchFamily="34" charset="0"/>
                <a:cs typeface="Calibri" panose="020F0502020204030204" pitchFamily="34" charset="0"/>
              </a:rPr>
              <a:t>: Use the Selection Pane to temporarily hide a Picture Placeholder. (Home tab, Select, Selection Pane). Click the eye icon to hide or show an object. </a:t>
            </a:r>
          </a:p>
          <a:p>
            <a:pPr marL="0" marR="0" lvl="0" indent="0" algn="l" defTabSz="685800" rtl="0" eaLnBrk="1" fontAlgn="auto" latinLnBrk="0" hangingPunct="1">
              <a:lnSpc>
                <a:spcPct val="100000"/>
              </a:lnSpc>
              <a:spcBef>
                <a:spcPts val="450"/>
              </a:spcBef>
              <a:spcAft>
                <a:spcPts val="0"/>
              </a:spcAft>
              <a:buClrTx/>
              <a:buSzTx/>
              <a:buFontTx/>
              <a:buNone/>
              <a:tabLst/>
              <a:defRPr/>
            </a:pPr>
            <a:r>
              <a:rPr lang="en-US" sz="1050" dirty="0" smtClean="0">
                <a:solidFill>
                  <a:prstClr val="white">
                    <a:lumMod val="50000"/>
                  </a:prstClr>
                </a:solidFill>
                <a:latin typeface="Calibri Light" panose="020F0302020204030204" pitchFamily="34" charset="0"/>
                <a:cs typeface="Calibri" panose="020F0502020204030204" pitchFamily="34" charset="0"/>
              </a:rPr>
              <a:t>To change the sample image, select the picture and delete it. Now click the Pictures icon in the placeholder to insert your own image. If you don’t see the Pictures icon,</a:t>
            </a:r>
            <a:r>
              <a:rPr lang="en-US" sz="1050" baseline="0" dirty="0" smtClean="0">
                <a:solidFill>
                  <a:prstClr val="white">
                    <a:lumMod val="50000"/>
                  </a:prstClr>
                </a:solidFill>
                <a:latin typeface="Calibri Light" panose="020F0302020204030204" pitchFamily="34" charset="0"/>
                <a:cs typeface="Calibri" panose="020F0502020204030204" pitchFamily="34" charset="0"/>
              </a:rPr>
              <a:t> click the Reset button (Home tab, Slides, Reset).</a:t>
            </a:r>
            <a:endParaRPr lang="en-US" sz="1050" dirty="0" smtClean="0">
              <a:solidFill>
                <a:prstClr val="white">
                  <a:lumMod val="50000"/>
                </a:prstClr>
              </a:solidFill>
              <a:latin typeface="Calibri Light" panose="020F0302020204030204" pitchFamily="34" charset="0"/>
              <a:cs typeface="Calibri" panose="020F0502020204030204" pitchFamily="34" charset="0"/>
            </a:endParaRPr>
          </a:p>
          <a:p>
            <a:pPr>
              <a:spcBef>
                <a:spcPts val="450"/>
              </a:spcBef>
            </a:pPr>
            <a:r>
              <a:rPr lang="en-US" sz="1050" dirty="0" smtClean="0">
                <a:solidFill>
                  <a:prstClr val="white">
                    <a:lumMod val="50000"/>
                  </a:prstClr>
                </a:solidFill>
                <a:latin typeface="Calibri Light" panose="020F0302020204030204" pitchFamily="34" charset="0"/>
                <a:cs typeface="Calibri" panose="020F0502020204030204" pitchFamily="34" charset="0"/>
              </a:rPr>
              <a:t>The animation is already done for you; just copy and paste the slide into your existing presentation. </a:t>
            </a:r>
          </a:p>
          <a:p>
            <a:pPr marL="0" marR="0" indent="0" algn="l" defTabSz="685800" rtl="0" eaLnBrk="1" fontAlgn="auto" latinLnBrk="0" hangingPunct="1">
              <a:lnSpc>
                <a:spcPct val="100000"/>
              </a:lnSpc>
              <a:spcBef>
                <a:spcPts val="450"/>
              </a:spcBef>
              <a:spcAft>
                <a:spcPts val="0"/>
              </a:spcAft>
              <a:buClrTx/>
              <a:buSzTx/>
              <a:buFontTx/>
              <a:buNone/>
              <a:tabLst/>
              <a:defRPr/>
            </a:pPr>
            <a:r>
              <a:rPr lang="en-US" sz="1050" baseline="0" dirty="0" smtClean="0">
                <a:solidFill>
                  <a:prstClr val="white">
                    <a:lumMod val="50000"/>
                  </a:prstClr>
                </a:solidFill>
                <a:latin typeface="Calibri Light" panose="020F0302020204030204" pitchFamily="34" charset="0"/>
                <a:cs typeface="Calibri" panose="020F0502020204030204" pitchFamily="34" charset="0"/>
              </a:rPr>
              <a:t>Sample picture courtesy of Bill Staples.</a:t>
            </a:r>
          </a:p>
        </p:txBody>
      </p:sp>
    </p:spTree>
    <p:extLst>
      <p:ext uri="{BB962C8B-B14F-4D97-AF65-F5344CB8AC3E}">
        <p14:creationId xmlns:p14="http://schemas.microsoft.com/office/powerpoint/2010/main" val="34894468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5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Title and Content, Alt.">
    <p:spTree>
      <p:nvGrpSpPr>
        <p:cNvPr id="1" name=""/>
        <p:cNvGrpSpPr/>
        <p:nvPr/>
      </p:nvGrpSpPr>
      <p:grpSpPr>
        <a:xfrm>
          <a:off x="0" y="0"/>
          <a:ext cx="0" cy="0"/>
          <a:chOff x="0" y="0"/>
          <a:chExt cx="0" cy="0"/>
        </a:xfrm>
      </p:grpSpPr>
      <p:sp>
        <p:nvSpPr>
          <p:cNvPr id="2" name="Title 1"/>
          <p:cNvSpPr>
            <a:spLocks noGrp="1"/>
          </p:cNvSpPr>
          <p:nvPr>
            <p:ph type="title"/>
          </p:nvPr>
        </p:nvSpPr>
        <p:spPr>
          <a:xfrm>
            <a:off x="4827590" y="304799"/>
            <a:ext cx="4164013" cy="1447800"/>
          </a:xfrm>
        </p:spPr>
        <p:txBody>
          <a:bodyPr/>
          <a:lstStyle>
            <a:lvl1pPr algn="r">
              <a:defRPr/>
            </a:lvl1p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F02B70FB-18ED-4CA5-8368-F946A6F2C1F7}"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
        <p:nvSpPr>
          <p:cNvPr id="5" name="Date Placeholder 4"/>
          <p:cNvSpPr>
            <a:spLocks noGrp="1"/>
          </p:cNvSpPr>
          <p:nvPr>
            <p:ph type="dt" sz="half" idx="12"/>
          </p:nvPr>
        </p:nvSpPr>
        <p:spPr/>
        <p:txBody>
          <a:bodyPr/>
          <a:lstStyle/>
          <a:p>
            <a:r>
              <a:rPr lang="en-US" smtClean="0"/>
              <a:t>10/27/15</a:t>
            </a:r>
            <a:endParaRPr lang="en-US"/>
          </a:p>
        </p:txBody>
      </p:sp>
      <p:sp>
        <p:nvSpPr>
          <p:cNvPr id="8" name="Content Placeholder 7"/>
          <p:cNvSpPr>
            <a:spLocks noGrp="1"/>
          </p:cNvSpPr>
          <p:nvPr>
            <p:ph sz="quarter" idx="13"/>
          </p:nvPr>
        </p:nvSpPr>
        <p:spPr>
          <a:xfrm>
            <a:off x="712789" y="1905000"/>
            <a:ext cx="7716839"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92694692"/>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61FD9D02-426E-46C9-9EE9-0DE1EF8B2838}" type="datetime1">
              <a:rPr lang="en-US" smtClean="0"/>
              <a:pPr/>
              <a:t>5/22/18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pic>
        <p:nvPicPr>
          <p:cNvPr id="8" name="Picture 7" descr="standardRule.png"/>
          <p:cNvPicPr>
            <a:picLocks noChangeAspect="1"/>
          </p:cNvPicPr>
          <p:nvPr/>
        </p:nvPicPr>
        <p:blipFill>
          <a:blip r:embed="rId2"/>
          <a:stretch>
            <a:fillRect/>
          </a:stretch>
        </p:blipFill>
        <p:spPr>
          <a:xfrm>
            <a:off x="2705100" y="15240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3 Pictures">
    <p:spTree>
      <p:nvGrpSpPr>
        <p:cNvPr id="1" name=""/>
        <p:cNvGrpSpPr/>
        <p:nvPr/>
      </p:nvGrpSpPr>
      <p:grpSpPr>
        <a:xfrm>
          <a:off x="0" y="0"/>
          <a:ext cx="0" cy="0"/>
          <a:chOff x="0" y="0"/>
          <a:chExt cx="0" cy="0"/>
        </a:xfrm>
      </p:grpSpPr>
      <p:pic>
        <p:nvPicPr>
          <p:cNvPr id="8" name="Picture 7" descr="TitlePage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571500" y="2057401"/>
            <a:ext cx="8001000" cy="2424766"/>
          </a:xfrm>
        </p:spPr>
        <p:txBody>
          <a:bodyPr anchor="b" anchorCtr="0">
            <a:noAutofit/>
          </a:bodyPr>
          <a:lstStyle>
            <a:lvl1pPr>
              <a:defRPr sz="5600">
                <a:solidFill>
                  <a:schemeClr val="tx1"/>
                </a:solidFill>
              </a:defRPr>
            </a:lvl1pPr>
          </a:lstStyle>
          <a:p>
            <a:r>
              <a:rPr lang="en-US" smtClean="0"/>
              <a:t>Click to edit Master title style</a:t>
            </a:r>
            <a:endParaRPr/>
          </a:p>
        </p:txBody>
      </p:sp>
      <p:sp>
        <p:nvSpPr>
          <p:cNvPr id="3" name="Subtitle 2"/>
          <p:cNvSpPr>
            <a:spLocks noGrp="1"/>
          </p:cNvSpPr>
          <p:nvPr>
            <p:ph type="subTitle" idx="1"/>
          </p:nvPr>
        </p:nvSpPr>
        <p:spPr>
          <a:xfrm>
            <a:off x="571500" y="4800600"/>
            <a:ext cx="8001000" cy="1219200"/>
          </a:xfrm>
        </p:spPr>
        <p:txBody>
          <a:bodyPr/>
          <a:lstStyle>
            <a:lvl1pPr marL="0" indent="0" algn="ctr">
              <a:spcAft>
                <a:spcPts val="0"/>
              </a:spcAft>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9D1D110F-3F4E-48D9-B8AA-5D0E825AFDBA}" type="datetime1">
              <a:rPr lang="en-US" smtClean="0"/>
              <a:pPr/>
              <a:t>5/22/18</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pic>
        <p:nvPicPr>
          <p:cNvPr id="9" name="Picture 8" descr="standardRule.png"/>
          <p:cNvPicPr>
            <a:picLocks noChangeAspect="1"/>
          </p:cNvPicPr>
          <p:nvPr/>
        </p:nvPicPr>
        <p:blipFill>
          <a:blip r:embed="rId3"/>
          <a:stretch>
            <a:fillRect/>
          </a:stretch>
        </p:blipFill>
        <p:spPr>
          <a:xfrm>
            <a:off x="2705100" y="4572000"/>
            <a:ext cx="3733800" cy="152400"/>
          </a:xfrm>
          <a:prstGeom prst="rect">
            <a:avLst/>
          </a:prstGeom>
          <a:effectLst>
            <a:outerShdw blurRad="25400" sx="101000" sy="101000" algn="ctr" rotWithShape="0">
              <a:prstClr val="black">
                <a:alpha val="40000"/>
              </a:prstClr>
            </a:outerShdw>
          </a:effectLst>
        </p:spPr>
      </p:pic>
      <p:pic>
        <p:nvPicPr>
          <p:cNvPr id="10" name="Picture 9" descr="pictureStamp-Frame.png"/>
          <p:cNvPicPr>
            <a:picLocks noChangeAspect="1"/>
          </p:cNvPicPr>
          <p:nvPr/>
        </p:nvPicPr>
        <p:blipFill>
          <a:blip r:embed="rId4"/>
          <a:stretch>
            <a:fillRect/>
          </a:stretch>
        </p:blipFill>
        <p:spPr>
          <a:xfrm rot="21366660">
            <a:off x="5138374" y="599839"/>
            <a:ext cx="1610332" cy="2025115"/>
          </a:xfrm>
          <a:prstGeom prst="rect">
            <a:avLst/>
          </a:prstGeom>
        </p:spPr>
      </p:pic>
      <p:pic>
        <p:nvPicPr>
          <p:cNvPr id="11" name="Picture 10" descr="pictureStamp-Frame.png"/>
          <p:cNvPicPr>
            <a:picLocks noChangeAspect="1"/>
          </p:cNvPicPr>
          <p:nvPr/>
        </p:nvPicPr>
        <p:blipFill>
          <a:blip r:embed="rId4"/>
          <a:stretch>
            <a:fillRect/>
          </a:stretch>
        </p:blipFill>
        <p:spPr>
          <a:xfrm rot="21329776">
            <a:off x="2072772" y="555386"/>
            <a:ext cx="1610332" cy="2025115"/>
          </a:xfrm>
          <a:prstGeom prst="rect">
            <a:avLst/>
          </a:prstGeom>
        </p:spPr>
      </p:pic>
      <p:sp>
        <p:nvSpPr>
          <p:cNvPr id="12" name="Picture Placeholder 2"/>
          <p:cNvSpPr>
            <a:spLocks noGrp="1"/>
          </p:cNvSpPr>
          <p:nvPr>
            <p:ph type="pic" idx="14"/>
          </p:nvPr>
        </p:nvSpPr>
        <p:spPr>
          <a:xfrm rot="21254634">
            <a:off x="2256146" y="735839"/>
            <a:ext cx="1243584"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3" name="Picture Placeholder 2"/>
          <p:cNvSpPr>
            <a:spLocks noGrp="1"/>
          </p:cNvSpPr>
          <p:nvPr>
            <p:ph type="pic" idx="15"/>
          </p:nvPr>
        </p:nvSpPr>
        <p:spPr>
          <a:xfrm rot="21315648">
            <a:off x="5321748" y="780292"/>
            <a:ext cx="1243584"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pic>
        <p:nvPicPr>
          <p:cNvPr id="14" name="Picture 13" descr="pictureStamp-Frame.png"/>
          <p:cNvPicPr>
            <a:picLocks noChangeAspect="1"/>
          </p:cNvPicPr>
          <p:nvPr/>
        </p:nvPicPr>
        <p:blipFill>
          <a:blip r:embed="rId4"/>
          <a:stretch>
            <a:fillRect/>
          </a:stretch>
        </p:blipFill>
        <p:spPr>
          <a:xfrm rot="151790">
            <a:off x="3591963" y="936015"/>
            <a:ext cx="1610332" cy="2025115"/>
          </a:xfrm>
          <a:prstGeom prst="rect">
            <a:avLst/>
          </a:prstGeom>
        </p:spPr>
      </p:pic>
      <p:sp>
        <p:nvSpPr>
          <p:cNvPr id="17" name="Picture Placeholder 2"/>
          <p:cNvSpPr>
            <a:spLocks noGrp="1"/>
          </p:cNvSpPr>
          <p:nvPr>
            <p:ph type="pic" idx="17"/>
          </p:nvPr>
        </p:nvSpPr>
        <p:spPr>
          <a:xfrm rot="100778">
            <a:off x="3775337" y="1116468"/>
            <a:ext cx="1243584"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71500" y="1282700"/>
            <a:ext cx="8001000" cy="1917700"/>
          </a:xfrm>
        </p:spPr>
        <p:txBody>
          <a:bodyPr anchor="b" anchorCtr="0">
            <a:noAutofit/>
          </a:bodyPr>
          <a:lstStyle>
            <a:lvl1pPr algn="ctr">
              <a:defRPr sz="5600" b="0" cap="none" baseline="0">
                <a:solidFill>
                  <a:schemeClr val="tx1"/>
                </a:solidFill>
              </a:defRPr>
            </a:lvl1pPr>
          </a:lstStyle>
          <a:p>
            <a:r>
              <a:rPr lang="en-US" smtClean="0"/>
              <a:t>Click to edit Master title style</a:t>
            </a:r>
            <a:endParaRPr/>
          </a:p>
        </p:txBody>
      </p:sp>
      <p:sp>
        <p:nvSpPr>
          <p:cNvPr id="3" name="Text Placeholder 2"/>
          <p:cNvSpPr>
            <a:spLocks noGrp="1"/>
          </p:cNvSpPr>
          <p:nvPr>
            <p:ph type="body" idx="1"/>
          </p:nvPr>
        </p:nvSpPr>
        <p:spPr>
          <a:xfrm>
            <a:off x="571500" y="3644153"/>
            <a:ext cx="8001000" cy="833718"/>
          </a:xfrm>
        </p:spPr>
        <p:txBody>
          <a:bodyPr anchor="t" anchorCtr="0"/>
          <a:lstStyle>
            <a:lvl1pPr marL="0" indent="0" algn="ctr">
              <a:spcAft>
                <a:spcPts val="0"/>
              </a:spcAft>
              <a:buNone/>
              <a:defRPr sz="2000" cap="none"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B8AEBBE-F8B2-42CF-9895-E86A608384EB}" type="datetime1">
              <a:rPr lang="en-US" smtClean="0"/>
              <a:pPr/>
              <a:t>5/22/18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pic>
        <p:nvPicPr>
          <p:cNvPr id="9" name="Picture 8" descr="standardRule.png"/>
          <p:cNvPicPr>
            <a:picLocks noChangeAspect="1"/>
          </p:cNvPicPr>
          <p:nvPr/>
        </p:nvPicPr>
        <p:blipFill>
          <a:blip r:embed="rId2"/>
          <a:stretch>
            <a:fillRect/>
          </a:stretch>
        </p:blipFill>
        <p:spPr>
          <a:xfrm>
            <a:off x="2705100" y="33528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71500" y="274638"/>
            <a:ext cx="8001000" cy="1143000"/>
          </a:xfrm>
        </p:spPr>
        <p:txBody>
          <a:bodyPr/>
          <a:lstStyle/>
          <a:p>
            <a:r>
              <a:rPr lang="en-US" smtClean="0"/>
              <a:t>Click to edit Master title style</a:t>
            </a:r>
            <a:endParaRPr/>
          </a:p>
        </p:txBody>
      </p:sp>
      <p:sp>
        <p:nvSpPr>
          <p:cNvPr id="3" name="Content Placeholder 2"/>
          <p:cNvSpPr>
            <a:spLocks noGrp="1"/>
          </p:cNvSpPr>
          <p:nvPr>
            <p:ph sz="half" idx="1"/>
          </p:nvPr>
        </p:nvSpPr>
        <p:spPr>
          <a:xfrm>
            <a:off x="571500" y="1936751"/>
            <a:ext cx="3749040" cy="4102100"/>
          </a:xfrm>
        </p:spPr>
        <p:txBody>
          <a:bodyPr>
            <a:normAutofit/>
          </a:bodyPr>
          <a:lstStyle>
            <a:lvl1pPr>
              <a:spcAft>
                <a:spcPts val="1600"/>
              </a:spcAft>
              <a:defRPr sz="2000"/>
            </a:lvl1pPr>
            <a:lvl2pPr>
              <a:defRPr sz="1800"/>
            </a:lvl2pPr>
            <a:lvl3pPr>
              <a:defRPr sz="1800"/>
            </a:lvl3pPr>
            <a:lvl4pPr>
              <a:defRPr sz="1800"/>
            </a:lvl4pPr>
            <a:lvl5pPr>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823460" y="1936751"/>
            <a:ext cx="3749040" cy="4102100"/>
          </a:xfrm>
        </p:spPr>
        <p:txBody>
          <a:bodyPr>
            <a:normAutofit/>
          </a:bodyPr>
          <a:lstStyle>
            <a:lvl1pPr>
              <a:spcAft>
                <a:spcPts val="1600"/>
              </a:spcAft>
              <a:defRPr sz="2000"/>
            </a:lvl1pPr>
            <a:lvl2pPr>
              <a:defRPr sz="1800"/>
            </a:lvl2pPr>
            <a:lvl3pPr>
              <a:defRPr sz="1800"/>
            </a:lvl3pPr>
            <a:lvl4pPr>
              <a:defRPr sz="1800"/>
            </a:lvl4pPr>
            <a:lvl5pPr>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E1FAA6B6-10E5-4810-BC9F-DA72D8452E73}" type="datetime1">
              <a:rPr lang="en-US" smtClean="0"/>
              <a:pPr/>
              <a:t>5/22/18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pic>
        <p:nvPicPr>
          <p:cNvPr id="9" name="Picture 8" descr="standardRule.png"/>
          <p:cNvPicPr>
            <a:picLocks noChangeAspect="1"/>
          </p:cNvPicPr>
          <p:nvPr/>
        </p:nvPicPr>
        <p:blipFill>
          <a:blip r:embed="rId2"/>
          <a:stretch>
            <a:fillRect/>
          </a:stretch>
        </p:blipFill>
        <p:spPr>
          <a:xfrm>
            <a:off x="2705100" y="15240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71500" y="274638"/>
            <a:ext cx="8001000" cy="1143000"/>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571500" y="1874838"/>
            <a:ext cx="3749040" cy="639762"/>
          </a:xfrm>
        </p:spPr>
        <p:txBody>
          <a:bodyPr anchor="ctr" anchorCtr="0">
            <a:noAutofit/>
          </a:bodyPr>
          <a:lstStyle>
            <a:lvl1pPr marL="0" indent="0" algn="ctr">
              <a:spcAft>
                <a:spcPts val="0"/>
              </a:spcAft>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71500" y="2590800"/>
            <a:ext cx="3749040" cy="3448050"/>
          </a:xfrm>
        </p:spPr>
        <p:txBody>
          <a:bodyPr>
            <a:normAutofit/>
          </a:bodyPr>
          <a:lstStyle>
            <a:lvl1pPr>
              <a:spcAft>
                <a:spcPts val="1400"/>
              </a:spcAft>
              <a:defRPr sz="1800"/>
            </a:lvl1pPr>
            <a:lvl2pPr>
              <a:defRPr sz="1800"/>
            </a:lvl2pPr>
            <a:lvl3pPr>
              <a:defRPr sz="1800"/>
            </a:lvl3pPr>
            <a:lvl4pPr>
              <a:defRPr sz="1800"/>
            </a:lvl4pPr>
            <a:lvl5pPr>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823460" y="1874838"/>
            <a:ext cx="3749040" cy="639762"/>
          </a:xfrm>
        </p:spPr>
        <p:txBody>
          <a:bodyPr anchor="ctr" anchorCtr="0">
            <a:noAutofit/>
          </a:bodyPr>
          <a:lstStyle>
            <a:lvl1pPr marL="0" indent="0" algn="ctr">
              <a:spcAft>
                <a:spcPts val="0"/>
              </a:spcAft>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23460" y="2590800"/>
            <a:ext cx="3749040" cy="3448050"/>
          </a:xfrm>
        </p:spPr>
        <p:txBody>
          <a:bodyPr>
            <a:normAutofit/>
          </a:bodyPr>
          <a:lstStyle>
            <a:lvl1pPr>
              <a:spcAft>
                <a:spcPts val="1400"/>
              </a:spcAft>
              <a:defRPr sz="1800"/>
            </a:lvl1pPr>
            <a:lvl2pPr>
              <a:defRPr sz="1800"/>
            </a:lvl2pPr>
            <a:lvl3pPr>
              <a:defRPr sz="1800"/>
            </a:lvl3pPr>
            <a:lvl4pPr>
              <a:defRPr sz="1800"/>
            </a:lvl4pPr>
            <a:lvl5pPr>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6D18D072-EF12-4AA2-BD71-ABC68B06D0E2}" type="datetime1">
              <a:rPr lang="en-US" smtClean="0"/>
              <a:pPr/>
              <a:t>5/22/18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7D7A59-36E2-48B9-B146-C1E59501F63F}" type="slidenum">
              <a:rPr lang="en-US" smtClean="0"/>
              <a:pPr/>
              <a:t>‹#›</a:t>
            </a:fld>
            <a:endParaRPr lang="en-US"/>
          </a:p>
        </p:txBody>
      </p:sp>
      <p:pic>
        <p:nvPicPr>
          <p:cNvPr id="11" name="Picture 10" descr="standardRule.png"/>
          <p:cNvPicPr>
            <a:picLocks noChangeAspect="1"/>
          </p:cNvPicPr>
          <p:nvPr/>
        </p:nvPicPr>
        <p:blipFill>
          <a:blip r:embed="rId2"/>
          <a:stretch>
            <a:fillRect/>
          </a:stretch>
        </p:blipFill>
        <p:spPr>
          <a:xfrm>
            <a:off x="2705100" y="15240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B8CDBF60-6CC3-4B74-A60D-3486985E4346}" type="datetime1">
              <a:rPr lang="en-US" smtClean="0"/>
              <a:pPr/>
              <a:t>5/22/18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714818-984F-4759-BF72-A33BDC1963BD}" type="datetime1">
              <a:rPr lang="en-US" smtClean="0"/>
              <a:pPr/>
              <a:t>5/22/18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6153" y="443752"/>
            <a:ext cx="3749040" cy="1707777"/>
          </a:xfrm>
        </p:spPr>
        <p:txBody>
          <a:bodyPr anchor="b">
            <a:noAutofit/>
          </a:bodyPr>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827494" y="430306"/>
            <a:ext cx="3749040" cy="5608544"/>
          </a:xfrm>
        </p:spPr>
        <p:txBody>
          <a:bodyPr>
            <a:normAutofit/>
          </a:bodyPr>
          <a:lstStyle>
            <a:lvl1pPr>
              <a:defRPr sz="2400"/>
            </a:lvl1pPr>
            <a:lvl2pPr>
              <a:defRPr sz="2200"/>
            </a:lvl2pPr>
            <a:lvl3pPr>
              <a:defRPr sz="2000"/>
            </a:lvl3pPr>
            <a:lvl4pPr>
              <a:defRPr sz="1800"/>
            </a:lvl4pPr>
            <a:lvl5pPr>
              <a:defRPr sz="1800"/>
            </a:lvl5pPr>
            <a:lvl6pPr marL="2290763" indent="-461963">
              <a:defRPr sz="2000"/>
            </a:lvl6pPr>
            <a:lvl7pPr marL="2290763" indent="-461963">
              <a:defRPr sz="2000"/>
            </a:lvl7pPr>
            <a:lvl8pPr marL="2290763" indent="-461963">
              <a:defRPr sz="2000"/>
            </a:lvl8pPr>
            <a:lvl9pPr marL="2290763" indent="-461963">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96153" y="2554940"/>
            <a:ext cx="3749040" cy="3146613"/>
          </a:xfrm>
        </p:spPr>
        <p:txBody>
          <a:bodyPr>
            <a:normAutofit/>
          </a:bodyPr>
          <a:lstStyle>
            <a:lvl1pPr marL="0" indent="0" algn="ctr">
              <a:spcAft>
                <a:spcPts val="1000"/>
              </a:spcAft>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A7E191-5F94-4FC1-B823-BD7CABF7FA06}" type="datetime1">
              <a:rPr lang="en-US" smtClean="0"/>
              <a:pPr/>
              <a:t>5/22/18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pic>
        <p:nvPicPr>
          <p:cNvPr id="9" name="Picture 8" descr="shortRule.png"/>
          <p:cNvPicPr>
            <a:picLocks noChangeAspect="1"/>
          </p:cNvPicPr>
          <p:nvPr/>
        </p:nvPicPr>
        <p:blipFill>
          <a:blip r:embed="rId2"/>
          <a:stretch>
            <a:fillRect/>
          </a:stretch>
        </p:blipFill>
        <p:spPr>
          <a:xfrm>
            <a:off x="1222898" y="2305609"/>
            <a:ext cx="2495550" cy="9525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3.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TextPageOverlay.png"/>
          <p:cNvPicPr>
            <a:picLocks noChangeAspect="1"/>
          </p:cNvPicPr>
          <p:nvPr/>
        </p:nvPicPr>
        <p:blipFill>
          <a:blip r:embed="rId20"/>
          <a:stretch>
            <a:fillRect/>
          </a:stretch>
        </p:blipFill>
        <p:spPr>
          <a:xfrm>
            <a:off x="0" y="0"/>
            <a:ext cx="9144000" cy="6858000"/>
          </a:xfrm>
          <a:prstGeom prst="rect">
            <a:avLst/>
          </a:prstGeom>
        </p:spPr>
      </p:pic>
      <p:sp>
        <p:nvSpPr>
          <p:cNvPr id="5" name="Footer Placeholder 4"/>
          <p:cNvSpPr>
            <a:spLocks noGrp="1"/>
          </p:cNvSpPr>
          <p:nvPr>
            <p:ph type="ftr" sz="quarter" idx="3"/>
          </p:nvPr>
        </p:nvSpPr>
        <p:spPr>
          <a:xfrm>
            <a:off x="571500" y="6158753"/>
            <a:ext cx="3200400" cy="365125"/>
          </a:xfrm>
          <a:prstGeom prst="rect">
            <a:avLst/>
          </a:prstGeom>
        </p:spPr>
        <p:txBody>
          <a:bodyPr vert="horz" lIns="91440" tIns="45720" rIns="91440" bIns="45720" rtlCol="0" anchor="ctr"/>
          <a:lstStyle>
            <a:lvl1pPr algn="l">
              <a:defRPr sz="1200">
                <a:solidFill>
                  <a:schemeClr val="bg2"/>
                </a:solidFill>
              </a:defRPr>
            </a:lvl1pPr>
          </a:lstStyle>
          <a:p>
            <a:endParaRPr lang="en-US" dirty="0"/>
          </a:p>
        </p:txBody>
      </p:sp>
      <p:sp>
        <p:nvSpPr>
          <p:cNvPr id="2" name="Title Placeholder 1"/>
          <p:cNvSpPr>
            <a:spLocks noGrp="1"/>
          </p:cNvSpPr>
          <p:nvPr>
            <p:ph type="title"/>
          </p:nvPr>
        </p:nvSpPr>
        <p:spPr>
          <a:xfrm>
            <a:off x="571500" y="274638"/>
            <a:ext cx="8001000" cy="1143000"/>
          </a:xfrm>
          <a:prstGeom prst="rect">
            <a:avLst/>
          </a:prstGeom>
        </p:spPr>
        <p:txBody>
          <a:bodyPr vert="horz" lIns="91440" tIns="45720" rIns="91440" bIns="45720" rtlCol="0" anchor="ctr">
            <a:noAutofit/>
          </a:bodyPr>
          <a:lstStyle/>
          <a:p>
            <a:r>
              <a:rPr lang="en-US" smtClean="0"/>
              <a:t>Click to edit Master title style</a:t>
            </a:r>
            <a:endParaRPr/>
          </a:p>
        </p:txBody>
      </p:sp>
      <p:sp>
        <p:nvSpPr>
          <p:cNvPr id="3" name="Text Placeholder 2"/>
          <p:cNvSpPr>
            <a:spLocks noGrp="1"/>
          </p:cNvSpPr>
          <p:nvPr>
            <p:ph type="body" idx="1"/>
          </p:nvPr>
        </p:nvSpPr>
        <p:spPr>
          <a:xfrm>
            <a:off x="571500" y="1905000"/>
            <a:ext cx="80010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5372100" y="6158753"/>
            <a:ext cx="3200400" cy="365125"/>
          </a:xfrm>
          <a:prstGeom prst="rect">
            <a:avLst/>
          </a:prstGeom>
        </p:spPr>
        <p:txBody>
          <a:bodyPr vert="horz" lIns="91440" tIns="45720" rIns="91440" bIns="45720" rtlCol="0" anchor="ctr"/>
          <a:lstStyle>
            <a:lvl1pPr algn="r">
              <a:defRPr sz="1200">
                <a:solidFill>
                  <a:schemeClr val="bg2"/>
                </a:solidFill>
              </a:defRPr>
            </a:lvl1pPr>
          </a:lstStyle>
          <a:p>
            <a:fld id="{9D1D110F-3F4E-48D9-B8AA-5D0E825AFDBA}" type="datetime1">
              <a:rPr lang="en-US" smtClean="0"/>
              <a:pPr/>
              <a:t>5/22/18</a:t>
            </a:fld>
            <a:endParaRPr lang="en-US"/>
          </a:p>
        </p:txBody>
      </p:sp>
      <p:sp>
        <p:nvSpPr>
          <p:cNvPr id="6" name="Slide Number Placeholder 5"/>
          <p:cNvSpPr>
            <a:spLocks noGrp="1"/>
          </p:cNvSpPr>
          <p:nvPr>
            <p:ph type="sldNum" sz="quarter" idx="4"/>
          </p:nvPr>
        </p:nvSpPr>
        <p:spPr>
          <a:xfrm>
            <a:off x="4046220" y="6158753"/>
            <a:ext cx="1051560" cy="365125"/>
          </a:xfrm>
          <a:prstGeom prst="rect">
            <a:avLst/>
          </a:prstGeom>
        </p:spPr>
        <p:txBody>
          <a:bodyPr vert="horz" lIns="91440" tIns="45720" rIns="91440" bIns="45720" rtlCol="0" anchor="ctr"/>
          <a:lstStyle>
            <a:lvl1pPr algn="ctr">
              <a:defRPr sz="1200">
                <a:solidFill>
                  <a:schemeClr val="bg2"/>
                </a:solidFill>
              </a:defRPr>
            </a:lvl1pPr>
          </a:lstStyle>
          <a:p>
            <a:fld id="{687D7A59-36E2-48B9-B146-C1E59501F63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 id="2147483899" r:id="rId12"/>
    <p:sldLayoutId id="2147483900" r:id="rId13"/>
    <p:sldLayoutId id="2147483901" r:id="rId14"/>
    <p:sldLayoutId id="2147483902" r:id="rId15"/>
    <p:sldLayoutId id="2147483903" r:id="rId16"/>
    <p:sldLayoutId id="2147483905" r:id="rId17"/>
    <p:sldLayoutId id="2147483906" r:id="rId18"/>
  </p:sldLayoutIdLst>
  <p:hf sldNum="0" hdr="0" ftr="0" dt="0"/>
  <p:txStyles>
    <p:titleStyle>
      <a:lvl1pPr algn="ctr" defTabSz="914400" rtl="0" eaLnBrk="1" latinLnBrk="0" hangingPunct="1">
        <a:spcBef>
          <a:spcPct val="0"/>
        </a:spcBef>
        <a:buNone/>
        <a:defRPr sz="5400" kern="1200">
          <a:solidFill>
            <a:schemeClr val="tx1"/>
          </a:solidFill>
          <a:latin typeface="+mj-lt"/>
          <a:ea typeface="+mj-ea"/>
          <a:cs typeface="+mj-cs"/>
        </a:defRPr>
      </a:lvl1pPr>
    </p:titleStyle>
    <p:bodyStyle>
      <a:lvl1pPr marL="457200" indent="-457200" algn="l" defTabSz="914400" rtl="0" eaLnBrk="1" latinLnBrk="0" hangingPunct="1">
        <a:spcBef>
          <a:spcPts val="0"/>
        </a:spcBef>
        <a:spcAft>
          <a:spcPts val="2000"/>
        </a:spcAft>
        <a:buFont typeface="Wingdings 2" pitchFamily="18" charset="2"/>
        <a:buChar char=""/>
        <a:defRPr sz="2400" kern="1200">
          <a:solidFill>
            <a:schemeClr val="tx1"/>
          </a:solidFill>
          <a:latin typeface="+mn-lt"/>
          <a:ea typeface="+mn-ea"/>
          <a:cs typeface="+mn-cs"/>
        </a:defRPr>
      </a:lvl1pPr>
      <a:lvl2pPr marL="914400" indent="-457200" algn="l" defTabSz="914400" rtl="0" eaLnBrk="1" latinLnBrk="0" hangingPunct="1">
        <a:spcBef>
          <a:spcPts val="0"/>
        </a:spcBef>
        <a:spcAft>
          <a:spcPts val="1000"/>
        </a:spcAft>
        <a:buClr>
          <a:schemeClr val="bg2"/>
        </a:buClr>
        <a:buFont typeface="Wingdings 2" pitchFamily="18" charset="2"/>
        <a:buChar char=""/>
        <a:defRPr sz="2200" kern="1200">
          <a:solidFill>
            <a:schemeClr val="tx1"/>
          </a:solidFill>
          <a:latin typeface="+mn-lt"/>
          <a:ea typeface="+mn-ea"/>
          <a:cs typeface="+mn-cs"/>
        </a:defRPr>
      </a:lvl2pPr>
      <a:lvl3pPr marL="1371600" indent="-457200" algn="l" defTabSz="914400" rtl="0" eaLnBrk="1" latinLnBrk="0" hangingPunct="1">
        <a:spcBef>
          <a:spcPts val="0"/>
        </a:spcBef>
        <a:spcAft>
          <a:spcPts val="1000"/>
        </a:spcAft>
        <a:buFont typeface="Wingdings 2" pitchFamily="18" charset="2"/>
        <a:buChar char=""/>
        <a:defRPr sz="2000" kern="1200">
          <a:solidFill>
            <a:schemeClr val="tx1"/>
          </a:solidFill>
          <a:latin typeface="+mn-lt"/>
          <a:ea typeface="+mn-ea"/>
          <a:cs typeface="+mn-cs"/>
        </a:defRPr>
      </a:lvl3pPr>
      <a:lvl4pPr marL="1828800" indent="-457200" algn="l" defTabSz="914400" rtl="0" eaLnBrk="1" latinLnBrk="0" hangingPunct="1">
        <a:spcBef>
          <a:spcPts val="0"/>
        </a:spcBef>
        <a:spcAft>
          <a:spcPts val="1000"/>
        </a:spcAft>
        <a:buClr>
          <a:schemeClr val="bg2"/>
        </a:buClr>
        <a:buFont typeface="Wingdings 2" pitchFamily="18" charset="2"/>
        <a:buChar char=""/>
        <a:defRPr sz="1800" kern="1200">
          <a:solidFill>
            <a:schemeClr val="tx1"/>
          </a:solidFill>
          <a:latin typeface="+mn-lt"/>
          <a:ea typeface="+mn-ea"/>
          <a:cs typeface="+mn-cs"/>
        </a:defRPr>
      </a:lvl4pPr>
      <a:lvl5pPr marL="2286000" indent="-457200" algn="l" defTabSz="914400" rtl="0" eaLnBrk="1" latinLnBrk="0" hangingPunct="1">
        <a:spcBef>
          <a:spcPts val="0"/>
        </a:spcBef>
        <a:spcAft>
          <a:spcPts val="1000"/>
        </a:spcAft>
        <a:buFont typeface="Wingdings 2" pitchFamily="18" charset="2"/>
        <a:buChar char=""/>
        <a:defRPr sz="1800" kern="1200">
          <a:solidFill>
            <a:schemeClr val="tx1"/>
          </a:solidFill>
          <a:latin typeface="+mn-lt"/>
          <a:ea typeface="+mn-ea"/>
          <a:cs typeface="+mn-cs"/>
        </a:defRPr>
      </a:lvl5pPr>
      <a:lvl6pPr marL="2743200" indent="-461963" algn="l" defTabSz="914400" rtl="0" eaLnBrk="1" latinLnBrk="0" hangingPunct="1">
        <a:spcBef>
          <a:spcPts val="0"/>
        </a:spcBef>
        <a:spcAft>
          <a:spcPts val="600"/>
        </a:spcAft>
        <a:buClr>
          <a:schemeClr val="bg2"/>
        </a:buClr>
        <a:buFont typeface="Wingdings 2" pitchFamily="18" charset="2"/>
        <a:buChar char="ò"/>
        <a:defRPr lang="en-US" sz="1800" kern="1200" dirty="0" smtClean="0">
          <a:solidFill>
            <a:schemeClr val="tx1"/>
          </a:solidFill>
          <a:latin typeface="+mn-lt"/>
          <a:ea typeface="+mn-ea"/>
          <a:cs typeface="+mn-cs"/>
        </a:defRPr>
      </a:lvl6pPr>
      <a:lvl7pPr marL="3205163" indent="-461963" algn="l" defTabSz="914400" rtl="0" eaLnBrk="1" latinLnBrk="0" hangingPunct="1">
        <a:spcBef>
          <a:spcPts val="0"/>
        </a:spcBef>
        <a:spcAft>
          <a:spcPts val="600"/>
        </a:spcAft>
        <a:buFont typeface="Wingdings 2" pitchFamily="18" charset="2"/>
        <a:buChar char="ò"/>
        <a:defRPr lang="en-US" sz="1800" kern="1200" dirty="0" smtClean="0">
          <a:solidFill>
            <a:schemeClr val="tx1"/>
          </a:solidFill>
          <a:latin typeface="+mn-lt"/>
          <a:ea typeface="+mn-ea"/>
          <a:cs typeface="+mn-cs"/>
        </a:defRPr>
      </a:lvl7pPr>
      <a:lvl8pPr marL="3657600" indent="-461963" algn="l" defTabSz="914400" rtl="0" eaLnBrk="1" latinLnBrk="0" hangingPunct="1">
        <a:spcBef>
          <a:spcPts val="0"/>
        </a:spcBef>
        <a:spcAft>
          <a:spcPts val="600"/>
        </a:spcAft>
        <a:buClr>
          <a:schemeClr val="bg2"/>
        </a:buClr>
        <a:buFont typeface="Wingdings 2" pitchFamily="18" charset="2"/>
        <a:buChar char="ò"/>
        <a:defRPr lang="en-US" sz="1800" kern="1200" dirty="0" smtClean="0">
          <a:solidFill>
            <a:schemeClr val="tx1"/>
          </a:solidFill>
          <a:latin typeface="+mn-lt"/>
          <a:ea typeface="+mn-ea"/>
          <a:cs typeface="+mn-cs"/>
        </a:defRPr>
      </a:lvl8pPr>
      <a:lvl9pPr marL="4119563" indent="-461963" algn="l" defTabSz="914400" rtl="0" eaLnBrk="1" latinLnBrk="0" hangingPunct="1">
        <a:spcBef>
          <a:spcPts val="0"/>
        </a:spcBef>
        <a:spcAft>
          <a:spcPts val="600"/>
        </a:spcAft>
        <a:buFont typeface="Wingdings 2" pitchFamily="18" charset="2"/>
        <a:buChar char="ò"/>
        <a:defRPr lang="en-US" sz="1800" kern="1200" dirty="0" smtClean="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 Id="rId3" Type="http://schemas.openxmlformats.org/officeDocument/2006/relationships/hyperlink" Target="http://davidboje.com/Paris"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diagramData" Target="../diagrams/data1.xml"/><Relationship Id="rId5" Type="http://schemas.openxmlformats.org/officeDocument/2006/relationships/diagramLayout" Target="../diagrams/layout1.xml"/><Relationship Id="rId6" Type="http://schemas.openxmlformats.org/officeDocument/2006/relationships/diagramQuickStyle" Target="../diagrams/quickStyle1.xml"/><Relationship Id="rId7" Type="http://schemas.openxmlformats.org/officeDocument/2006/relationships/diagramColors" Target="../diagrams/colors1.xml"/><Relationship Id="rId8" Type="http://schemas.microsoft.com/office/2007/relationships/diagramDrawing" Target="../diagrams/drawing1.xml"/><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canterbury.ac.nz/ucpolicylibrary/GetPolicy.aspx?file=Sustainability%20Framework.pdf"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2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 Id="rId3" Type="http://schemas.openxmlformats.org/officeDocument/2006/relationships/image" Target="../media/image3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3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davidboje.com/Paris" TargetMode="External"/><Relationship Id="rId3" Type="http://schemas.openxmlformats.org/officeDocument/2006/relationships/image" Target="../media/image3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0"/>
            <a:ext cx="9144000" cy="6954776"/>
          </a:xfrm>
          <a:prstGeom prst="rect">
            <a:avLst/>
          </a:prstGeom>
        </p:spPr>
      </p:pic>
      <p:sp>
        <p:nvSpPr>
          <p:cNvPr id="2" name="Title 1"/>
          <p:cNvSpPr>
            <a:spLocks noGrp="1"/>
          </p:cNvSpPr>
          <p:nvPr>
            <p:ph type="ctrTitle"/>
          </p:nvPr>
        </p:nvSpPr>
        <p:spPr>
          <a:xfrm>
            <a:off x="3810314" y="3866080"/>
            <a:ext cx="5333685" cy="2350031"/>
          </a:xfrm>
        </p:spPr>
        <p:txBody>
          <a:bodyPr>
            <a:noAutofit/>
          </a:bodyPr>
          <a:lstStyle/>
          <a:p>
            <a:r>
              <a:rPr lang="en-US" sz="4000" b="1" dirty="0" smtClean="0">
                <a:solidFill>
                  <a:srgbClr val="F6EAFF"/>
                </a:solidFill>
              </a:rPr>
              <a:t>Globalization Storytelling in Liquid Modernity</a:t>
            </a:r>
            <a:endParaRPr lang="en-US" sz="4000" b="1" dirty="0">
              <a:solidFill>
                <a:srgbClr val="F6EAFF"/>
              </a:solidFill>
            </a:endParaRPr>
          </a:p>
        </p:txBody>
      </p:sp>
      <p:sp>
        <p:nvSpPr>
          <p:cNvPr id="3" name="Subtitle 2"/>
          <p:cNvSpPr>
            <a:spLocks noGrp="1"/>
          </p:cNvSpPr>
          <p:nvPr>
            <p:ph type="subTitle" idx="1"/>
          </p:nvPr>
        </p:nvSpPr>
        <p:spPr>
          <a:xfrm>
            <a:off x="4530784" y="2906217"/>
            <a:ext cx="4465794" cy="1350615"/>
          </a:xfrm>
        </p:spPr>
        <p:txBody>
          <a:bodyPr>
            <a:normAutofit/>
          </a:bodyPr>
          <a:lstStyle/>
          <a:p>
            <a:r>
              <a:rPr lang="en-US" sz="3200" b="1" dirty="0" smtClean="0">
                <a:solidFill>
                  <a:srgbClr val="F6EAFF"/>
                </a:solidFill>
              </a:rPr>
              <a:t>David M. Boje, Ph.D</a:t>
            </a:r>
            <a:r>
              <a:rPr lang="en-US" sz="3200" b="1" dirty="0" smtClean="0">
                <a:solidFill>
                  <a:srgbClr val="F6EAFF"/>
                </a:solidFill>
              </a:rPr>
              <a:t>.</a:t>
            </a:r>
          </a:p>
          <a:p>
            <a:r>
              <a:rPr lang="en-US" sz="3200" b="1" dirty="0" smtClean="0">
                <a:solidFill>
                  <a:schemeClr val="bg2">
                    <a:lumMod val="20000"/>
                    <a:lumOff val="80000"/>
                  </a:schemeClr>
                </a:solidFill>
              </a:rPr>
              <a:t>13:30-14:15</a:t>
            </a:r>
          </a:p>
          <a:p>
            <a:endParaRPr lang="en-US" sz="3200" b="1" dirty="0" smtClean="0">
              <a:solidFill>
                <a:schemeClr val="bg2">
                  <a:lumMod val="20000"/>
                  <a:lumOff val="80000"/>
                </a:schemeClr>
              </a:solidFill>
            </a:endParaRPr>
          </a:p>
        </p:txBody>
      </p:sp>
      <p:sp>
        <p:nvSpPr>
          <p:cNvPr id="4" name="Rectangle 3"/>
          <p:cNvSpPr/>
          <p:nvPr/>
        </p:nvSpPr>
        <p:spPr>
          <a:xfrm>
            <a:off x="2286000" y="3121224"/>
            <a:ext cx="4572000" cy="615553"/>
          </a:xfrm>
          <a:prstGeom prst="rect">
            <a:avLst/>
          </a:prstGeom>
        </p:spPr>
        <p:txBody>
          <a:bodyPr>
            <a:spAutoFit/>
          </a:bodyPr>
          <a:lstStyle/>
          <a:p>
            <a:r>
              <a:rPr lang="en-US" sz="1600" b="1" dirty="0"/>
              <a:t>Slides &amp; books at </a:t>
            </a:r>
            <a:r>
              <a:rPr lang="en-US" b="1" dirty="0">
                <a:solidFill>
                  <a:srgbClr val="494674"/>
                </a:solidFill>
                <a:hlinkClick r:id="rId3"/>
              </a:rPr>
              <a:t>http://davidboje.com/Paris</a:t>
            </a:r>
            <a:endParaRPr lang="en-US" b="1" dirty="0">
              <a:solidFill>
                <a:srgbClr val="494674"/>
              </a:solidFill>
            </a:endParaRPr>
          </a:p>
        </p:txBody>
      </p:sp>
      <p:sp>
        <p:nvSpPr>
          <p:cNvPr id="5" name="TextBox 4"/>
          <p:cNvSpPr txBox="1"/>
          <p:nvPr/>
        </p:nvSpPr>
        <p:spPr>
          <a:xfrm>
            <a:off x="3163000" y="6229038"/>
            <a:ext cx="5981000" cy="738664"/>
          </a:xfrm>
          <a:prstGeom prst="rect">
            <a:avLst/>
          </a:prstGeom>
          <a:solidFill>
            <a:schemeClr val="bg2">
              <a:lumMod val="20000"/>
              <a:lumOff val="80000"/>
            </a:schemeClr>
          </a:solidFill>
        </p:spPr>
        <p:txBody>
          <a:bodyPr wrap="square" rtlCol="0">
            <a:spAutoFit/>
          </a:bodyPr>
          <a:lstStyle/>
          <a:p>
            <a:r>
              <a:rPr lang="en-US" sz="2000" b="1" dirty="0"/>
              <a:t>Slides &amp; books at </a:t>
            </a:r>
            <a:r>
              <a:rPr lang="en-US" sz="2400" b="1" dirty="0">
                <a:solidFill>
                  <a:srgbClr val="494674"/>
                </a:solidFill>
                <a:hlinkClick r:id="rId3"/>
              </a:rPr>
              <a:t>http://davidboje.com/Paris</a:t>
            </a:r>
            <a:endParaRPr lang="en-US" sz="2400" b="1" dirty="0">
              <a:solidFill>
                <a:srgbClr val="494674"/>
              </a:solidFill>
            </a:endParaRPr>
          </a:p>
          <a:p>
            <a:endParaRPr lang="en-US" dirty="0"/>
          </a:p>
        </p:txBody>
      </p:sp>
    </p:spTree>
    <p:extLst>
      <p:ext uri="{BB962C8B-B14F-4D97-AF65-F5344CB8AC3E}">
        <p14:creationId xmlns:p14="http://schemas.microsoft.com/office/powerpoint/2010/main" val="356585999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977806"/>
          </a:xfrm>
        </p:spPr>
        <p:txBody>
          <a:bodyPr/>
          <a:lstStyle/>
          <a:p>
            <a:r>
              <a:rPr lang="en-US" dirty="0" smtClean="0"/>
              <a:t>Purchasing-Power-Parity PPP</a:t>
            </a:r>
            <a:endParaRPr lang="en-US" dirty="0"/>
          </a:p>
        </p:txBody>
      </p:sp>
      <p:sp>
        <p:nvSpPr>
          <p:cNvPr id="3" name="Content Placeholder 2"/>
          <p:cNvSpPr>
            <a:spLocks noGrp="1"/>
          </p:cNvSpPr>
          <p:nvPr>
            <p:ph idx="1"/>
          </p:nvPr>
        </p:nvSpPr>
        <p:spPr>
          <a:xfrm>
            <a:off x="0" y="1669925"/>
            <a:ext cx="9144000" cy="5188075"/>
          </a:xfrm>
        </p:spPr>
        <p:txBody>
          <a:bodyPr>
            <a:normAutofit/>
          </a:bodyPr>
          <a:lstStyle/>
          <a:p>
            <a:r>
              <a:rPr lang="en-US" dirty="0" smtClean="0"/>
              <a:t>Based on narrative of a $50 Food basket for family of 4 in USA vs. $1.90 for one in any least developed nation.</a:t>
            </a:r>
          </a:p>
          <a:p>
            <a:r>
              <a:rPr lang="en-US" dirty="0" smtClean="0"/>
              <a:t>World Bank’s </a:t>
            </a:r>
            <a:r>
              <a:rPr lang="en-US" dirty="0" smtClean="0"/>
              <a:t>narrative</a:t>
            </a:r>
            <a:r>
              <a:rPr lang="en-US" dirty="0" smtClean="0">
                <a:sym typeface="Wingdings"/>
              </a:rPr>
              <a:t></a:t>
            </a:r>
            <a:r>
              <a:rPr lang="en-US" dirty="0" smtClean="0"/>
              <a:t> </a:t>
            </a:r>
            <a:r>
              <a:rPr lang="en-US" dirty="0"/>
              <a:t>life of the poor is improving with </a:t>
            </a:r>
            <a:r>
              <a:rPr lang="en-US" dirty="0" smtClean="0"/>
              <a:t>globalization; world </a:t>
            </a:r>
            <a:r>
              <a:rPr lang="en-US" dirty="0"/>
              <a:t>has met and </a:t>
            </a:r>
            <a:r>
              <a:rPr lang="en-US" dirty="0" smtClean="0"/>
              <a:t>surpassed 1</a:t>
            </a:r>
            <a:r>
              <a:rPr lang="en-US" baseline="30000" dirty="0" smtClean="0"/>
              <a:t>st</a:t>
            </a:r>
            <a:r>
              <a:rPr lang="en-US" dirty="0" smtClean="0"/>
              <a:t> Millennium </a:t>
            </a:r>
            <a:r>
              <a:rPr lang="en-US" dirty="0"/>
              <a:t>Development </a:t>
            </a:r>
            <a:r>
              <a:rPr lang="en-US" dirty="0" smtClean="0"/>
              <a:t>Goal—</a:t>
            </a:r>
            <a:r>
              <a:rPr lang="en-US" dirty="0"/>
              <a:t>to cut the 1990 poverty rate in half by 2015</a:t>
            </a:r>
            <a:r>
              <a:rPr lang="en-US" dirty="0" smtClean="0"/>
              <a:t>, </a:t>
            </a:r>
            <a:r>
              <a:rPr lang="en-US" dirty="0"/>
              <a:t>moving 1.1 billion people out of extreme poverty, five years ahead of </a:t>
            </a:r>
            <a:r>
              <a:rPr lang="en-US" dirty="0" smtClean="0"/>
              <a:t>schedule</a:t>
            </a:r>
            <a:r>
              <a:rPr lang="en-US" dirty="0"/>
              <a:t>, in 2010. </a:t>
            </a:r>
            <a:r>
              <a:rPr lang="en-US" dirty="0" err="1" smtClean="0"/>
              <a:t>Thre</a:t>
            </a:r>
            <a:r>
              <a:rPr lang="en-US" dirty="0" smtClean="0"/>
              <a:t> is a Counternarrative!</a:t>
            </a:r>
            <a:endParaRPr lang="en-US" dirty="0"/>
          </a:p>
          <a:p>
            <a:r>
              <a:rPr lang="en-US" dirty="0" smtClean="0"/>
              <a:t>World Bank narrative </a:t>
            </a:r>
            <a:r>
              <a:rPr lang="en-US" dirty="0"/>
              <a:t>makes it look like Adam Smith </a:t>
            </a:r>
            <a:r>
              <a:rPr lang="en-US" dirty="0" smtClean="0"/>
              <a:t>‘invisible hand’ </a:t>
            </a:r>
            <a:r>
              <a:rPr lang="en-US" dirty="0"/>
              <a:t>global capitalism </a:t>
            </a:r>
            <a:r>
              <a:rPr lang="en-US" dirty="0" smtClean="0"/>
              <a:t>is providing poor with drinkable water, </a:t>
            </a:r>
            <a:r>
              <a:rPr lang="en-US" dirty="0"/>
              <a:t>affordable housing, food, and health for </a:t>
            </a:r>
            <a:r>
              <a:rPr lang="en-US" dirty="0" smtClean="0"/>
              <a:t>all</a:t>
            </a:r>
          </a:p>
        </p:txBody>
      </p:sp>
      <p:sp>
        <p:nvSpPr>
          <p:cNvPr id="4" name="Slide Number Placeholder 3"/>
          <p:cNvSpPr>
            <a:spLocks noGrp="1"/>
          </p:cNvSpPr>
          <p:nvPr>
            <p:ph type="sldNum" sz="quarter" idx="12"/>
          </p:nvPr>
        </p:nvSpPr>
        <p:spPr/>
        <p:txBody>
          <a:bodyPr/>
          <a:lstStyle/>
          <a:p>
            <a:fld id="{D12AA694-00EB-4F4B-AABB-6F50FB178914}" type="slidenum">
              <a:rPr lang="en-US" smtClean="0"/>
              <a:t>10</a:t>
            </a:fld>
            <a:endParaRPr lang="en-US" dirty="0"/>
          </a:p>
        </p:txBody>
      </p:sp>
    </p:spTree>
    <p:extLst>
      <p:ext uri="{BB962C8B-B14F-4D97-AF65-F5344CB8AC3E}">
        <p14:creationId xmlns:p14="http://schemas.microsoft.com/office/powerpoint/2010/main" val="294577457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315451" y="911687"/>
            <a:ext cx="8639279" cy="5818570"/>
          </a:xfrm>
          <a:prstGeom prst="rect">
            <a:avLst/>
          </a:prstGeom>
          <a:noFill/>
          <a:ln>
            <a:noFill/>
          </a:ln>
        </p:spPr>
      </p:pic>
      <p:sp>
        <p:nvSpPr>
          <p:cNvPr id="2" name="Title 1"/>
          <p:cNvSpPr>
            <a:spLocks noGrp="1"/>
          </p:cNvSpPr>
          <p:nvPr>
            <p:ph type="title"/>
          </p:nvPr>
        </p:nvSpPr>
        <p:spPr>
          <a:xfrm>
            <a:off x="85486" y="274638"/>
            <a:ext cx="9058514" cy="457967"/>
          </a:xfrm>
        </p:spPr>
        <p:txBody>
          <a:bodyPr/>
          <a:lstStyle/>
          <a:p>
            <a:r>
              <a:rPr lang="en-US" sz="3200" b="1" dirty="0" smtClean="0"/>
              <a:t>Boje’s Counternarrative to </a:t>
            </a:r>
            <a:br>
              <a:rPr lang="en-US" sz="3200" b="1" dirty="0" smtClean="0"/>
            </a:br>
            <a:r>
              <a:rPr lang="en-US" sz="3200" b="1" dirty="0" smtClean="0"/>
              <a:t>Neoliberal Price Parity Narrative</a:t>
            </a:r>
            <a:endParaRPr lang="en-US" sz="3200" b="1" dirty="0"/>
          </a:p>
        </p:txBody>
      </p:sp>
    </p:spTree>
    <p:extLst>
      <p:ext uri="{BB962C8B-B14F-4D97-AF65-F5344CB8AC3E}">
        <p14:creationId xmlns:p14="http://schemas.microsoft.com/office/powerpoint/2010/main" val="326482148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274638"/>
            <a:ext cx="8001000" cy="897618"/>
          </a:xfrm>
        </p:spPr>
        <p:txBody>
          <a:bodyPr/>
          <a:lstStyle/>
          <a:p>
            <a:r>
              <a:rPr lang="en-US" dirty="0" smtClean="0"/>
              <a:t>Liquid Modernity &amp; Globalization Storytelling</a:t>
            </a:r>
            <a:endParaRPr lang="en-US" dirty="0"/>
          </a:p>
        </p:txBody>
      </p:sp>
      <p:sp>
        <p:nvSpPr>
          <p:cNvPr id="3" name="Content Placeholder 2"/>
          <p:cNvSpPr>
            <a:spLocks noGrp="1"/>
          </p:cNvSpPr>
          <p:nvPr>
            <p:ph idx="1"/>
          </p:nvPr>
        </p:nvSpPr>
        <p:spPr>
          <a:xfrm>
            <a:off x="158761" y="1697327"/>
            <a:ext cx="8985239" cy="5067563"/>
          </a:xfrm>
        </p:spPr>
        <p:txBody>
          <a:bodyPr>
            <a:normAutofit/>
          </a:bodyPr>
          <a:lstStyle/>
          <a:p>
            <a:pPr marL="0" indent="0">
              <a:buNone/>
            </a:pPr>
            <a:r>
              <a:rPr lang="en-US" sz="4400" dirty="0"/>
              <a:t>I want to find out if IWOK can challenge, then partner with WWOK (UN Sustainability Goals) in some new way of taming neoconservative and neoliberal managerialist globalization that has led us into liquid modernity. </a:t>
            </a:r>
          </a:p>
        </p:txBody>
      </p:sp>
    </p:spTree>
    <p:extLst>
      <p:ext uri="{BB962C8B-B14F-4D97-AF65-F5344CB8AC3E}">
        <p14:creationId xmlns:p14="http://schemas.microsoft.com/office/powerpoint/2010/main" val="319237513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0"/>
            <a:ext cx="9144000" cy="6858000"/>
          </a:xfrm>
          <a:prstGeom prst="rect">
            <a:avLst/>
          </a:prstGeom>
        </p:spPr>
      </p:pic>
      <p:graphicFrame>
        <p:nvGraphicFramePr>
          <p:cNvPr id="9" name="Content Placeholder 8"/>
          <p:cNvGraphicFramePr>
            <a:graphicFrameLocks noGrp="1"/>
          </p:cNvGraphicFramePr>
          <p:nvPr>
            <p:ph sz="half" idx="2"/>
            <p:extLst>
              <p:ext uri="{D42A27DB-BD31-4B8C-83A1-F6EECF244321}">
                <p14:modId xmlns:p14="http://schemas.microsoft.com/office/powerpoint/2010/main" val="4198928868"/>
              </p:ext>
            </p:extLst>
          </p:nvPr>
        </p:nvGraphicFramePr>
        <p:xfrm>
          <a:off x="1497262" y="1363578"/>
          <a:ext cx="6162843" cy="419768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3"/>
          <p:cNvSpPr>
            <a:spLocks noGrp="1"/>
          </p:cNvSpPr>
          <p:nvPr>
            <p:ph type="sldNum" sz="quarter" idx="12"/>
          </p:nvPr>
        </p:nvSpPr>
        <p:spPr/>
        <p:txBody>
          <a:bodyPr/>
          <a:lstStyle/>
          <a:p>
            <a:fld id="{F02B70FB-18ED-4CA5-8368-F946A6F2C1F7}" type="slidenum">
              <a:rPr lang="en-US" smtClean="0"/>
              <a:t>13</a:t>
            </a:fld>
            <a:endParaRPr lang="en-US"/>
          </a:p>
        </p:txBody>
      </p:sp>
    </p:spTree>
    <p:extLst>
      <p:ext uri="{BB962C8B-B14F-4D97-AF65-F5344CB8AC3E}">
        <p14:creationId xmlns:p14="http://schemas.microsoft.com/office/powerpoint/2010/main" val="28479210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9">
                                            <p:graphicEl>
                                              <a:dgm id="{E6AF0A74-5C53-4808-8A77-31B80B0E5BF6}"/>
                                            </p:graphicEl>
                                          </p:spTgt>
                                        </p:tgtEl>
                                        <p:attrNameLst>
                                          <p:attrName>style.visibility</p:attrName>
                                        </p:attrNameLst>
                                      </p:cBhvr>
                                      <p:to>
                                        <p:strVal val="visible"/>
                                      </p:to>
                                    </p:set>
                                    <p:animEffect transition="in" filter="circle(out)">
                                      <p:cBhvr>
                                        <p:cTn id="7" dur="500"/>
                                        <p:tgtEl>
                                          <p:spTgt spid="9">
                                            <p:graphicEl>
                                              <a:dgm id="{E6AF0A74-5C53-4808-8A77-31B80B0E5BF6}"/>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9">
                                            <p:graphicEl>
                                              <a:dgm id="{21E2B31A-E4B2-4ECF-88AA-8FCC85E6F254}"/>
                                            </p:graphicEl>
                                          </p:spTgt>
                                        </p:tgtEl>
                                        <p:attrNameLst>
                                          <p:attrName>style.visibility</p:attrName>
                                        </p:attrNameLst>
                                      </p:cBhvr>
                                      <p:to>
                                        <p:strVal val="visible"/>
                                      </p:to>
                                    </p:set>
                                    <p:animEffect transition="in" filter="circle(out)">
                                      <p:cBhvr>
                                        <p:cTn id="12" dur="500"/>
                                        <p:tgtEl>
                                          <p:spTgt spid="9">
                                            <p:graphicEl>
                                              <a:dgm id="{21E2B31A-E4B2-4ECF-88AA-8FCC85E6F254}"/>
                                            </p:graphicEl>
                                          </p:spTgt>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9">
                                            <p:graphicEl>
                                              <a:dgm id="{C09C0B9D-C626-4352-937F-E565C32A1F1A}"/>
                                            </p:graphicEl>
                                          </p:spTgt>
                                        </p:tgtEl>
                                        <p:attrNameLst>
                                          <p:attrName>style.visibility</p:attrName>
                                        </p:attrNameLst>
                                      </p:cBhvr>
                                      <p:to>
                                        <p:strVal val="visible"/>
                                      </p:to>
                                    </p:set>
                                    <p:animEffect transition="in" filter="wipe(up)">
                                      <p:cBhvr>
                                        <p:cTn id="16" dur="500"/>
                                        <p:tgtEl>
                                          <p:spTgt spid="9">
                                            <p:graphicEl>
                                              <a:dgm id="{C09C0B9D-C626-4352-937F-E565C32A1F1A}"/>
                                            </p:graphicEl>
                                          </p:spTgt>
                                        </p:tgtEl>
                                      </p:cBhvr>
                                    </p:animEffect>
                                  </p:childTnLst>
                                </p:cTn>
                              </p:par>
                            </p:childTnLst>
                          </p:cTn>
                        </p:par>
                        <p:par>
                          <p:cTn id="17" fill="hold">
                            <p:stCondLst>
                              <p:cond delay="1000"/>
                            </p:stCondLst>
                            <p:childTnLst>
                              <p:par>
                                <p:cTn id="18" presetID="6" presetClass="entr" presetSubtype="32" fill="hold" grpId="0" nodeType="afterEffect">
                                  <p:stCondLst>
                                    <p:cond delay="0"/>
                                  </p:stCondLst>
                                  <p:childTnLst>
                                    <p:set>
                                      <p:cBhvr>
                                        <p:cTn id="19" dur="1" fill="hold">
                                          <p:stCondLst>
                                            <p:cond delay="0"/>
                                          </p:stCondLst>
                                        </p:cTn>
                                        <p:tgtEl>
                                          <p:spTgt spid="9">
                                            <p:graphicEl>
                                              <a:dgm id="{18949E23-5716-41EE-8482-AD899487C22A}"/>
                                            </p:graphicEl>
                                          </p:spTgt>
                                        </p:tgtEl>
                                        <p:attrNameLst>
                                          <p:attrName>style.visibility</p:attrName>
                                        </p:attrNameLst>
                                      </p:cBhvr>
                                      <p:to>
                                        <p:strVal val="visible"/>
                                      </p:to>
                                    </p:set>
                                    <p:animEffect transition="in" filter="circle(out)">
                                      <p:cBhvr>
                                        <p:cTn id="20" dur="500"/>
                                        <p:tgtEl>
                                          <p:spTgt spid="9">
                                            <p:graphicEl>
                                              <a:dgm id="{18949E23-5716-41EE-8482-AD899487C22A}"/>
                                            </p:graphicEl>
                                          </p:spTgt>
                                        </p:tgtEl>
                                      </p:cBhvr>
                                    </p:animEffect>
                                  </p:childTnLst>
                                </p:cTn>
                              </p:par>
                            </p:childTnLst>
                          </p:cTn>
                        </p:par>
                        <p:par>
                          <p:cTn id="21" fill="hold">
                            <p:stCondLst>
                              <p:cond delay="1500"/>
                            </p:stCondLst>
                            <p:childTnLst>
                              <p:par>
                                <p:cTn id="22" presetID="22" presetClass="entr" presetSubtype="1" fill="hold" grpId="0" nodeType="afterEffect">
                                  <p:stCondLst>
                                    <p:cond delay="0"/>
                                  </p:stCondLst>
                                  <p:childTnLst>
                                    <p:set>
                                      <p:cBhvr>
                                        <p:cTn id="23" dur="1" fill="hold">
                                          <p:stCondLst>
                                            <p:cond delay="0"/>
                                          </p:stCondLst>
                                        </p:cTn>
                                        <p:tgtEl>
                                          <p:spTgt spid="9">
                                            <p:graphicEl>
                                              <a:dgm id="{47906407-956C-4DBE-95F5-60B3E34737A1}"/>
                                            </p:graphicEl>
                                          </p:spTgt>
                                        </p:tgtEl>
                                        <p:attrNameLst>
                                          <p:attrName>style.visibility</p:attrName>
                                        </p:attrNameLst>
                                      </p:cBhvr>
                                      <p:to>
                                        <p:strVal val="visible"/>
                                      </p:to>
                                    </p:set>
                                    <p:animEffect transition="in" filter="wipe(up)">
                                      <p:cBhvr>
                                        <p:cTn id="24" dur="500"/>
                                        <p:tgtEl>
                                          <p:spTgt spid="9">
                                            <p:graphicEl>
                                              <a:dgm id="{47906407-956C-4DBE-95F5-60B3E34737A1}"/>
                                            </p:graphicEl>
                                          </p:spTgt>
                                        </p:tgtEl>
                                      </p:cBhvr>
                                    </p:animEffect>
                                  </p:childTnLst>
                                </p:cTn>
                              </p:par>
                            </p:childTnLst>
                          </p:cTn>
                        </p:par>
                        <p:par>
                          <p:cTn id="25" fill="hold">
                            <p:stCondLst>
                              <p:cond delay="2000"/>
                            </p:stCondLst>
                            <p:childTnLst>
                              <p:par>
                                <p:cTn id="26" presetID="6" presetClass="entr" presetSubtype="32" fill="hold" grpId="0" nodeType="afterEffect">
                                  <p:stCondLst>
                                    <p:cond delay="0"/>
                                  </p:stCondLst>
                                  <p:childTnLst>
                                    <p:set>
                                      <p:cBhvr>
                                        <p:cTn id="27" dur="1" fill="hold">
                                          <p:stCondLst>
                                            <p:cond delay="0"/>
                                          </p:stCondLst>
                                        </p:cTn>
                                        <p:tgtEl>
                                          <p:spTgt spid="9">
                                            <p:graphicEl>
                                              <a:dgm id="{585FE9A8-D8F9-48B3-BD89-BCB8D40C3B62}"/>
                                            </p:graphicEl>
                                          </p:spTgt>
                                        </p:tgtEl>
                                        <p:attrNameLst>
                                          <p:attrName>style.visibility</p:attrName>
                                        </p:attrNameLst>
                                      </p:cBhvr>
                                      <p:to>
                                        <p:strVal val="visible"/>
                                      </p:to>
                                    </p:set>
                                    <p:animEffect transition="in" filter="circle(out)">
                                      <p:cBhvr>
                                        <p:cTn id="28" dur="500"/>
                                        <p:tgtEl>
                                          <p:spTgt spid="9">
                                            <p:graphicEl>
                                              <a:dgm id="{585FE9A8-D8F9-48B3-BD89-BCB8D40C3B62}"/>
                                            </p:graphicEl>
                                          </p:spTgt>
                                        </p:tgtEl>
                                      </p:cBhvr>
                                    </p:animEffect>
                                  </p:childTnLst>
                                </p:cTn>
                              </p:par>
                            </p:childTnLst>
                          </p:cTn>
                        </p:par>
                        <p:par>
                          <p:cTn id="29" fill="hold">
                            <p:stCondLst>
                              <p:cond delay="2500"/>
                            </p:stCondLst>
                            <p:childTnLst>
                              <p:par>
                                <p:cTn id="30" presetID="22" presetClass="entr" presetSubtype="4" fill="hold" grpId="0" nodeType="afterEffect">
                                  <p:stCondLst>
                                    <p:cond delay="0"/>
                                  </p:stCondLst>
                                  <p:childTnLst>
                                    <p:set>
                                      <p:cBhvr>
                                        <p:cTn id="31" dur="1" fill="hold">
                                          <p:stCondLst>
                                            <p:cond delay="0"/>
                                          </p:stCondLst>
                                        </p:cTn>
                                        <p:tgtEl>
                                          <p:spTgt spid="9">
                                            <p:graphicEl>
                                              <a:dgm id="{607E6A0A-3655-4CA6-91D8-44B285A4941A}"/>
                                            </p:graphicEl>
                                          </p:spTgt>
                                        </p:tgtEl>
                                        <p:attrNameLst>
                                          <p:attrName>style.visibility</p:attrName>
                                        </p:attrNameLst>
                                      </p:cBhvr>
                                      <p:to>
                                        <p:strVal val="visible"/>
                                      </p:to>
                                    </p:set>
                                    <p:animEffect transition="in" filter="wipe(down)">
                                      <p:cBhvr>
                                        <p:cTn id="32" dur="500"/>
                                        <p:tgtEl>
                                          <p:spTgt spid="9">
                                            <p:graphicEl>
                                              <a:dgm id="{607E6A0A-3655-4CA6-91D8-44B285A4941A}"/>
                                            </p:graphicEl>
                                          </p:spTgt>
                                        </p:tgtEl>
                                      </p:cBhvr>
                                    </p:animEffect>
                                  </p:childTnLst>
                                </p:cTn>
                              </p:par>
                            </p:childTnLst>
                          </p:cTn>
                        </p:par>
                        <p:par>
                          <p:cTn id="33" fill="hold">
                            <p:stCondLst>
                              <p:cond delay="3000"/>
                            </p:stCondLst>
                            <p:childTnLst>
                              <p:par>
                                <p:cTn id="34" presetID="6" presetClass="entr" presetSubtype="32" fill="hold" grpId="0" nodeType="afterEffect">
                                  <p:stCondLst>
                                    <p:cond delay="0"/>
                                  </p:stCondLst>
                                  <p:childTnLst>
                                    <p:set>
                                      <p:cBhvr>
                                        <p:cTn id="35" dur="1" fill="hold">
                                          <p:stCondLst>
                                            <p:cond delay="0"/>
                                          </p:stCondLst>
                                        </p:cTn>
                                        <p:tgtEl>
                                          <p:spTgt spid="9">
                                            <p:graphicEl>
                                              <a:dgm id="{819BC320-0E3F-4F15-A919-57F70CA02FCD}"/>
                                            </p:graphicEl>
                                          </p:spTgt>
                                        </p:tgtEl>
                                        <p:attrNameLst>
                                          <p:attrName>style.visibility</p:attrName>
                                        </p:attrNameLst>
                                      </p:cBhvr>
                                      <p:to>
                                        <p:strVal val="visible"/>
                                      </p:to>
                                    </p:set>
                                    <p:animEffect transition="in" filter="circle(out)">
                                      <p:cBhvr>
                                        <p:cTn id="36" dur="500"/>
                                        <p:tgtEl>
                                          <p:spTgt spid="9">
                                            <p:graphicEl>
                                              <a:dgm id="{819BC320-0E3F-4F15-A919-57F70CA02FCD}"/>
                                            </p:graphicEl>
                                          </p:spTgt>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9">
                                            <p:graphicEl>
                                              <a:dgm id="{0DD71EEF-493C-4E91-89BE-3AD922D5DFEC}"/>
                                            </p:graphicEl>
                                          </p:spTgt>
                                        </p:tgtEl>
                                        <p:attrNameLst>
                                          <p:attrName>style.visibility</p:attrName>
                                        </p:attrNameLst>
                                      </p:cBhvr>
                                      <p:to>
                                        <p:strVal val="visible"/>
                                      </p:to>
                                    </p:set>
                                    <p:animEffect transition="in" filter="wipe(down)">
                                      <p:cBhvr>
                                        <p:cTn id="39" dur="500"/>
                                        <p:tgtEl>
                                          <p:spTgt spid="9">
                                            <p:graphicEl>
                                              <a:dgm id="{0DD71EEF-493C-4E91-89BE-3AD922D5DFE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lvlAtOnc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739C4FB-7D33-419B-8833-D1372BFD11C8}" type="slidenum">
              <a:rPr lang="en-US" smtClean="0"/>
              <a:t>14</a:t>
            </a:fld>
            <a:endParaRPr lang="en-US" dirty="0"/>
          </a:p>
        </p:txBody>
      </p:sp>
      <p:pic>
        <p:nvPicPr>
          <p:cNvPr id="3" name="Picture 2"/>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03209452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Bi-Lingual New Zealand</a:t>
            </a:r>
            <a:endParaRPr lang="en-US" dirty="0"/>
          </a:p>
        </p:txBody>
      </p:sp>
      <p:sp>
        <p:nvSpPr>
          <p:cNvPr id="3" name="Content Placeholder 2"/>
          <p:cNvSpPr>
            <a:spLocks noGrp="1"/>
          </p:cNvSpPr>
          <p:nvPr>
            <p:ph idx="1"/>
          </p:nvPr>
        </p:nvSpPr>
        <p:spPr/>
        <p:txBody>
          <a:bodyPr>
            <a:normAutofit/>
          </a:bodyPr>
          <a:lstStyle/>
          <a:p>
            <a:pPr marL="0" indent="0">
              <a:buNone/>
            </a:pPr>
            <a:r>
              <a:rPr lang="en-US" sz="4400" dirty="0"/>
              <a:t>Māori managers integrate </a:t>
            </a:r>
            <a:r>
              <a:rPr lang="en-US" sz="4400" dirty="0" smtClean="0"/>
              <a:t>Māori (language) </a:t>
            </a:r>
            <a:r>
              <a:rPr lang="en-US" sz="4400" dirty="0"/>
              <a:t>and Pākehā (</a:t>
            </a:r>
            <a:r>
              <a:rPr lang="en-US" sz="4400" dirty="0" smtClean="0"/>
              <a:t>Western, English-language) </a:t>
            </a:r>
            <a:r>
              <a:rPr lang="en-US" sz="4400" dirty="0"/>
              <a:t>values and methods to produce results that matter to them</a:t>
            </a:r>
            <a:r>
              <a:rPr lang="en-US" sz="4400" dirty="0" smtClean="0"/>
              <a:t>.</a:t>
            </a:r>
          </a:p>
          <a:p>
            <a:pPr marL="0" indent="0">
              <a:buNone/>
            </a:pPr>
            <a:endParaRPr lang="en-US" sz="4400" dirty="0"/>
          </a:p>
        </p:txBody>
      </p:sp>
      <p:sp>
        <p:nvSpPr>
          <p:cNvPr id="4" name="Slide Number Placeholder 3"/>
          <p:cNvSpPr>
            <a:spLocks noGrp="1"/>
          </p:cNvSpPr>
          <p:nvPr>
            <p:ph type="sldNum" sz="quarter" idx="12"/>
          </p:nvPr>
        </p:nvSpPr>
        <p:spPr/>
        <p:txBody>
          <a:bodyPr/>
          <a:lstStyle/>
          <a:p>
            <a:fld id="{651FC063-5EA9-49AF-AFAF-D68C9E82B23B}" type="slidenum">
              <a:rPr lang="en-US" smtClean="0"/>
              <a:pPr/>
              <a:t>15</a:t>
            </a:fld>
            <a:endParaRPr lang="en-US" dirty="0"/>
          </a:p>
        </p:txBody>
      </p:sp>
    </p:spTree>
    <p:extLst>
      <p:ext uri="{BB962C8B-B14F-4D97-AF65-F5344CB8AC3E}">
        <p14:creationId xmlns:p14="http://schemas.microsoft.com/office/powerpoint/2010/main" val="378984447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7"/>
            <a:ext cx="9232540" cy="1129627"/>
          </a:xfrm>
        </p:spPr>
        <p:txBody>
          <a:bodyPr/>
          <a:lstStyle/>
          <a:p>
            <a:r>
              <a:rPr lang="en-US" sz="3200" dirty="0" smtClean="0"/>
              <a:t>Māori 5 Management </a:t>
            </a:r>
            <a:r>
              <a:rPr lang="en-US" sz="3200" dirty="0" smtClean="0"/>
              <a:t>Principles NOT US/English Schermerhorn Management book promoting Globalization Progress Narrative</a:t>
            </a:r>
            <a:endParaRPr lang="en-US" sz="3200" dirty="0"/>
          </a:p>
        </p:txBody>
      </p:sp>
      <p:sp>
        <p:nvSpPr>
          <p:cNvPr id="3" name="Content Placeholder 2"/>
          <p:cNvSpPr>
            <a:spLocks noGrp="1"/>
          </p:cNvSpPr>
          <p:nvPr>
            <p:ph idx="1"/>
          </p:nvPr>
        </p:nvSpPr>
        <p:spPr>
          <a:xfrm>
            <a:off x="158761" y="1758383"/>
            <a:ext cx="8815905" cy="4957664"/>
          </a:xfrm>
        </p:spPr>
        <p:txBody>
          <a:bodyPr>
            <a:normAutofit/>
          </a:bodyPr>
          <a:lstStyle/>
          <a:p>
            <a:r>
              <a:rPr lang="en-US" sz="3200" b="1" i="1" dirty="0"/>
              <a:t>R</a:t>
            </a:r>
            <a:r>
              <a:rPr lang="en-US" sz="3200" b="1" i="1" dirty="0" smtClean="0"/>
              <a:t>angatiratanga</a:t>
            </a:r>
            <a:r>
              <a:rPr lang="en-US" sz="3200" b="1" dirty="0"/>
              <a:t> (self-determination)</a:t>
            </a:r>
            <a:r>
              <a:rPr lang="en-US" sz="3200" dirty="0"/>
              <a:t>, </a:t>
            </a:r>
          </a:p>
          <a:p>
            <a:r>
              <a:rPr lang="en-US" sz="3200" b="1" i="1" dirty="0"/>
              <a:t>W</a:t>
            </a:r>
            <a:r>
              <a:rPr lang="en-US" sz="3200" b="1" i="1" dirty="0" smtClean="0"/>
              <a:t>hānaungatanga</a:t>
            </a:r>
            <a:r>
              <a:rPr lang="en-US" sz="3200" b="1" dirty="0"/>
              <a:t> (relationships), </a:t>
            </a:r>
          </a:p>
          <a:p>
            <a:r>
              <a:rPr lang="en-US" sz="3200" b="1" i="1" dirty="0"/>
              <a:t>K</a:t>
            </a:r>
            <a:r>
              <a:rPr lang="en-US" sz="3200" b="1" i="1" dirty="0" smtClean="0"/>
              <a:t>aitiakitanga</a:t>
            </a:r>
            <a:r>
              <a:rPr lang="en-US" sz="3200" b="1" dirty="0"/>
              <a:t> (stewardship), </a:t>
            </a:r>
          </a:p>
          <a:p>
            <a:r>
              <a:rPr lang="en-US" sz="3200" b="1" i="1" dirty="0"/>
              <a:t>M</a:t>
            </a:r>
            <a:r>
              <a:rPr lang="en-US" sz="3200" b="1" i="1" dirty="0" smtClean="0"/>
              <a:t>anaakitanga</a:t>
            </a:r>
            <a:r>
              <a:rPr lang="en-US" sz="3200" b="1" dirty="0"/>
              <a:t> (generosity</a:t>
            </a:r>
            <a:r>
              <a:rPr lang="en-US" sz="3200" b="1" dirty="0" smtClean="0"/>
              <a:t>), </a:t>
            </a:r>
          </a:p>
          <a:p>
            <a:r>
              <a:rPr lang="en-US" sz="3200" b="1" dirty="0" smtClean="0"/>
              <a:t>W</a:t>
            </a:r>
            <a:r>
              <a:rPr lang="en-US" sz="3200" b="1" i="1" dirty="0" smtClean="0"/>
              <a:t>airuatanga</a:t>
            </a:r>
            <a:r>
              <a:rPr lang="en-US" sz="3200" b="1" dirty="0"/>
              <a:t> (</a:t>
            </a:r>
            <a:r>
              <a:rPr lang="en-US" sz="3200" b="1" dirty="0" smtClean="0"/>
              <a:t>spirituality)</a:t>
            </a:r>
            <a:r>
              <a:rPr lang="en-US" dirty="0" smtClean="0"/>
              <a:t>, &amp;</a:t>
            </a:r>
          </a:p>
          <a:p>
            <a:r>
              <a:rPr lang="en-US" dirty="0"/>
              <a:t>P</a:t>
            </a:r>
            <a:r>
              <a:rPr lang="en-US" dirty="0" smtClean="0"/>
              <a:t>ursuit </a:t>
            </a:r>
            <a:r>
              <a:rPr lang="en-US" dirty="0"/>
              <a:t>of multiple objectives—social, cultural, economic and environmental—as indicators of progress and outcomes</a:t>
            </a:r>
            <a:r>
              <a:rPr lang="en-US" dirty="0" smtClean="0"/>
              <a:t>.</a:t>
            </a:r>
            <a:endParaRPr lang="en-US" dirty="0"/>
          </a:p>
        </p:txBody>
      </p:sp>
      <p:sp>
        <p:nvSpPr>
          <p:cNvPr id="4" name="Slide Number Placeholder 3"/>
          <p:cNvSpPr>
            <a:spLocks noGrp="1"/>
          </p:cNvSpPr>
          <p:nvPr>
            <p:ph type="sldNum" sz="quarter" idx="12"/>
          </p:nvPr>
        </p:nvSpPr>
        <p:spPr/>
        <p:txBody>
          <a:bodyPr/>
          <a:lstStyle/>
          <a:p>
            <a:fld id="{651FC063-5EA9-49AF-AFAF-D68C9E82B23B}" type="slidenum">
              <a:rPr lang="en-US" smtClean="0"/>
              <a:pPr/>
              <a:t>16</a:t>
            </a:fld>
            <a:endParaRPr lang="en-US" dirty="0"/>
          </a:p>
        </p:txBody>
      </p:sp>
    </p:spTree>
    <p:extLst>
      <p:ext uri="{BB962C8B-B14F-4D97-AF65-F5344CB8AC3E}">
        <p14:creationId xmlns:p14="http://schemas.microsoft.com/office/powerpoint/2010/main" val="158949267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911" y="0"/>
            <a:ext cx="9253911" cy="1417638"/>
          </a:xfrm>
        </p:spPr>
        <p:txBody>
          <a:bodyPr/>
          <a:lstStyle/>
          <a:p>
            <a:r>
              <a:rPr lang="en-US" sz="2800" dirty="0" smtClean="0"/>
              <a:t>Multi-language project: Compared  </a:t>
            </a:r>
            <a:r>
              <a:rPr lang="en-US" sz="2800" dirty="0" smtClean="0"/>
              <a:t>5 </a:t>
            </a:r>
            <a:r>
              <a:rPr lang="en-US" sz="2800" dirty="0">
                <a:hlinkClick r:id="rId2"/>
              </a:rPr>
              <a:t>University of </a:t>
            </a:r>
            <a:r>
              <a:rPr lang="en-US" sz="2800" dirty="0" smtClean="0">
                <a:hlinkClick r:id="rId2"/>
              </a:rPr>
              <a:t>Canterbury</a:t>
            </a:r>
            <a:r>
              <a:rPr lang="en-US" sz="2800" dirty="0" smtClean="0"/>
              <a:t> </a:t>
            </a:r>
            <a:r>
              <a:rPr lang="en-US" sz="2800" dirty="0" smtClean="0"/>
              <a:t>English definitions </a:t>
            </a:r>
            <a:r>
              <a:rPr lang="en-US" sz="2800" dirty="0" smtClean="0"/>
              <a:t>with deeper actual </a:t>
            </a:r>
            <a:r>
              <a:rPr lang="en-US" sz="2800" b="1" dirty="0" smtClean="0"/>
              <a:t>Māori </a:t>
            </a:r>
            <a:r>
              <a:rPr lang="en-US" sz="2800" dirty="0" smtClean="0"/>
              <a:t>definitions &amp; </a:t>
            </a:r>
            <a:r>
              <a:rPr lang="en-US" sz="2800" dirty="0" smtClean="0"/>
              <a:t>Added  </a:t>
            </a:r>
            <a:r>
              <a:rPr lang="en-US" sz="2800" dirty="0" smtClean="0"/>
              <a:t>missing Kaupapa Māori Method:</a:t>
            </a:r>
            <a:endParaRPr lang="en-US" sz="2800" dirty="0"/>
          </a:p>
        </p:txBody>
      </p:sp>
      <p:sp>
        <p:nvSpPr>
          <p:cNvPr id="3" name="Content Placeholder 2"/>
          <p:cNvSpPr>
            <a:spLocks noGrp="1"/>
          </p:cNvSpPr>
          <p:nvPr>
            <p:ph idx="1"/>
          </p:nvPr>
        </p:nvSpPr>
        <p:spPr>
          <a:xfrm>
            <a:off x="99895" y="1640926"/>
            <a:ext cx="9044105" cy="5217074"/>
          </a:xfrm>
        </p:spPr>
        <p:txBody>
          <a:bodyPr>
            <a:normAutofit fontScale="85000" lnSpcReduction="10000"/>
          </a:bodyPr>
          <a:lstStyle/>
          <a:p>
            <a:pPr>
              <a:buFont typeface="+mj-lt"/>
              <a:buAutoNum type="arabicPeriod"/>
            </a:pPr>
            <a:r>
              <a:rPr lang="en-US" dirty="0"/>
              <a:t>Kaitiakitanga – guardianship and protection of people, environment, knowledge, culture</a:t>
            </a:r>
            <a:r>
              <a:rPr lang="en-US" dirty="0" smtClean="0"/>
              <a:t>, language </a:t>
            </a:r>
            <a:r>
              <a:rPr lang="en-US" dirty="0"/>
              <a:t>and resources for future generations.</a:t>
            </a:r>
          </a:p>
          <a:p>
            <a:pPr>
              <a:buFont typeface="+mj-lt"/>
              <a:buAutoNum type="arabicPeriod"/>
            </a:pPr>
            <a:r>
              <a:rPr lang="en-US" dirty="0" err="1"/>
              <a:t>Mahinga</a:t>
            </a:r>
            <a:r>
              <a:rPr lang="en-US" dirty="0"/>
              <a:t> Kai – traditional customary food gathering, encompasses the places where </a:t>
            </a:r>
            <a:r>
              <a:rPr lang="en-US" dirty="0" smtClean="0"/>
              <a:t>natural resources </a:t>
            </a:r>
            <a:r>
              <a:rPr lang="en-US" dirty="0"/>
              <a:t>were obtained; the resources themselves; and the </a:t>
            </a:r>
            <a:r>
              <a:rPr lang="en-US" dirty="0" err="1"/>
              <a:t>practises</a:t>
            </a:r>
            <a:r>
              <a:rPr lang="en-US" dirty="0"/>
              <a:t> and principles </a:t>
            </a:r>
            <a:r>
              <a:rPr lang="en-US" dirty="0" smtClean="0"/>
              <a:t>that guided </a:t>
            </a:r>
            <a:r>
              <a:rPr lang="en-US" dirty="0"/>
              <a:t>how those resources were managed</a:t>
            </a:r>
          </a:p>
          <a:p>
            <a:pPr>
              <a:buFont typeface="+mj-lt"/>
              <a:buAutoNum type="arabicPeriod"/>
            </a:pPr>
            <a:r>
              <a:rPr lang="en-US" dirty="0"/>
              <a:t>Manaakitanga –The extension of charity, hospitality, reciprocity and respect to others.</a:t>
            </a:r>
          </a:p>
          <a:p>
            <a:pPr>
              <a:buFont typeface="+mj-lt"/>
              <a:buAutoNum type="arabicPeriod"/>
            </a:pPr>
            <a:r>
              <a:rPr lang="en-US" dirty="0"/>
              <a:t>Mana </a:t>
            </a:r>
            <a:r>
              <a:rPr lang="en-US" dirty="0" err="1"/>
              <a:t>Whenua</a:t>
            </a:r>
            <a:r>
              <a:rPr lang="en-US" dirty="0"/>
              <a:t> – Mana or ‘authority’ held by the local </a:t>
            </a:r>
            <a:r>
              <a:rPr lang="en-US" dirty="0" err="1"/>
              <a:t>hapū</a:t>
            </a:r>
            <a:r>
              <a:rPr lang="en-US" dirty="0"/>
              <a:t> or iwi over the land or </a:t>
            </a:r>
            <a:r>
              <a:rPr lang="en-US" dirty="0" smtClean="0"/>
              <a:t>particular area</a:t>
            </a:r>
            <a:r>
              <a:rPr lang="en-US" dirty="0"/>
              <a:t>.</a:t>
            </a:r>
          </a:p>
          <a:p>
            <a:pPr>
              <a:buFont typeface="+mj-lt"/>
              <a:buAutoNum type="arabicPeriod"/>
            </a:pPr>
            <a:r>
              <a:rPr lang="en-US" dirty="0" err="1" smtClean="0"/>
              <a:t>Mauri</a:t>
            </a:r>
            <a:r>
              <a:rPr lang="en-US" dirty="0" smtClean="0"/>
              <a:t> </a:t>
            </a:r>
            <a:r>
              <a:rPr lang="en-US" dirty="0" err="1" smtClean="0"/>
              <a:t>Tū</a:t>
            </a:r>
            <a:r>
              <a:rPr lang="en-US" dirty="0" smtClean="0"/>
              <a:t> – </a:t>
            </a:r>
            <a:r>
              <a:rPr lang="en-US" dirty="0"/>
              <a:t>environmental health is protected, maintained and/or </a:t>
            </a:r>
            <a:r>
              <a:rPr lang="en-US" dirty="0" smtClean="0"/>
              <a:t>enhanced</a:t>
            </a:r>
            <a:endParaRPr lang="en-US" dirty="0"/>
          </a:p>
          <a:p>
            <a:pPr marL="0" indent="0">
              <a:buNone/>
            </a:pPr>
            <a:r>
              <a:rPr lang="en-US" sz="2800" dirty="0" smtClean="0"/>
              <a:t>Kaupapa Māori </a:t>
            </a:r>
            <a:r>
              <a:rPr lang="mr-IN" sz="2800" dirty="0" smtClean="0"/>
              <a:t>–</a:t>
            </a:r>
            <a:r>
              <a:rPr lang="en-US" sz="2800" dirty="0" smtClean="0"/>
              <a:t> theory &amp; methodology in plan of actions, ways of doing things, expressing “deeper worldview</a:t>
            </a:r>
            <a:r>
              <a:rPr lang="en-US" dirty="0" smtClean="0"/>
              <a:t>” </a:t>
            </a:r>
            <a:r>
              <a:rPr lang="en-US" sz="1900" dirty="0" smtClean="0"/>
              <a:t>(</a:t>
            </a:r>
            <a:r>
              <a:rPr lang="en-US" sz="1800" dirty="0" smtClean="0"/>
              <a:t>Ahukaramū</a:t>
            </a:r>
            <a:r>
              <a:rPr lang="en-US" sz="1900" dirty="0" smtClean="0"/>
              <a:t> </a:t>
            </a:r>
            <a:r>
              <a:rPr lang="en-US" sz="1900" dirty="0"/>
              <a:t>&amp; Royal</a:t>
            </a:r>
            <a:r>
              <a:rPr lang="en-US" sz="1900" dirty="0" smtClean="0"/>
              <a:t>, 2017: 112)</a:t>
            </a:r>
            <a:r>
              <a:rPr lang="en-US" sz="2100" dirty="0" smtClean="0"/>
              <a:t>.</a:t>
            </a:r>
            <a:endParaRPr lang="en-US" sz="2100" dirty="0"/>
          </a:p>
        </p:txBody>
      </p:sp>
    </p:spTree>
    <p:extLst>
      <p:ext uri="{BB962C8B-B14F-4D97-AF65-F5344CB8AC3E}">
        <p14:creationId xmlns:p14="http://schemas.microsoft.com/office/powerpoint/2010/main" val="395743145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5895"/>
            <a:ext cx="9024930" cy="1143000"/>
          </a:xfrm>
        </p:spPr>
        <p:txBody>
          <a:bodyPr/>
          <a:lstStyle/>
          <a:p>
            <a:r>
              <a:rPr lang="en-US" sz="4400" dirty="0" smtClean="0"/>
              <a:t>One Example: # 3 </a:t>
            </a:r>
            <a:r>
              <a:rPr lang="en-US" dirty="0" smtClean="0"/>
              <a:t>Manaakitanga </a:t>
            </a:r>
            <a:endParaRPr lang="en-US" dirty="0"/>
          </a:p>
        </p:txBody>
      </p:sp>
      <p:sp>
        <p:nvSpPr>
          <p:cNvPr id="3" name="Content Placeholder 2"/>
          <p:cNvSpPr>
            <a:spLocks noGrp="1"/>
          </p:cNvSpPr>
          <p:nvPr>
            <p:ph idx="1"/>
          </p:nvPr>
        </p:nvSpPr>
        <p:spPr>
          <a:xfrm>
            <a:off x="99895" y="1172256"/>
            <a:ext cx="9044105" cy="5685744"/>
          </a:xfrm>
        </p:spPr>
        <p:txBody>
          <a:bodyPr>
            <a:normAutofit fontScale="92500"/>
          </a:bodyPr>
          <a:lstStyle/>
          <a:p>
            <a:pPr marL="0" indent="0">
              <a:buNone/>
            </a:pPr>
            <a:r>
              <a:rPr lang="en-US" dirty="0"/>
              <a:t>Manaakitanga is a time-</a:t>
            </a:r>
            <a:r>
              <a:rPr lang="en-US" dirty="0" smtClean="0"/>
              <a:t>honored </a:t>
            </a:r>
            <a:r>
              <a:rPr lang="en-US" dirty="0"/>
              <a:t>practice and many early European settlers experienced Māori hospitality on their arrival in New Zealand</a:t>
            </a:r>
            <a:r>
              <a:rPr lang="en-US" dirty="0" smtClean="0"/>
              <a:t>. It</a:t>
            </a:r>
            <a:r>
              <a:rPr lang="mr-IN" dirty="0" smtClean="0"/>
              <a:t>’</a:t>
            </a:r>
            <a:r>
              <a:rPr lang="en-US" dirty="0" smtClean="0"/>
              <a:t>s the basis of tourism industry.</a:t>
            </a:r>
          </a:p>
          <a:p>
            <a:pPr marL="0" indent="0">
              <a:buNone/>
            </a:pPr>
            <a:r>
              <a:rPr lang="en-US" dirty="0" smtClean="0"/>
              <a:t>However, </a:t>
            </a:r>
            <a:r>
              <a:rPr lang="en-US" b="1" dirty="0"/>
              <a:t>Manaakitanga</a:t>
            </a:r>
            <a:r>
              <a:rPr lang="en-US" dirty="0"/>
              <a:t>: Is generosity killing Māori </a:t>
            </a:r>
            <a:r>
              <a:rPr lang="en-US" dirty="0" smtClean="0"/>
              <a:t>enterprises (Mika, </a:t>
            </a:r>
            <a:r>
              <a:rPr lang="en-US" dirty="0" smtClean="0"/>
              <a:t>2014). So is use of US (English) </a:t>
            </a:r>
            <a:r>
              <a:rPr lang="en-US" dirty="0"/>
              <a:t>management texts: </a:t>
            </a:r>
            <a:r>
              <a:rPr lang="en-US" dirty="0" smtClean="0"/>
              <a:t>within </a:t>
            </a:r>
            <a:r>
              <a:rPr lang="en-US" dirty="0" err="1"/>
              <a:t>Planing</a:t>
            </a:r>
            <a:r>
              <a:rPr lang="en-US" dirty="0"/>
              <a:t> Leading Organization &amp; Control (PLOC) managerial functionalism </a:t>
            </a:r>
            <a:r>
              <a:rPr lang="en-US" dirty="0" smtClean="0"/>
              <a:t>narrative of </a:t>
            </a:r>
            <a:r>
              <a:rPr lang="en-US" dirty="0"/>
              <a:t>Globalization ideology</a:t>
            </a:r>
            <a:r>
              <a:rPr lang="en-US" dirty="0" smtClean="0"/>
              <a:t>?</a:t>
            </a:r>
            <a:endParaRPr lang="en-US" dirty="0" smtClean="0"/>
          </a:p>
          <a:p>
            <a:pPr marL="0" indent="0">
              <a:buNone/>
            </a:pPr>
            <a:r>
              <a:rPr lang="en-US" b="1" dirty="0" smtClean="0"/>
              <a:t>Manaakitanga</a:t>
            </a:r>
            <a:r>
              <a:rPr lang="en-US" dirty="0" smtClean="0"/>
              <a:t> is</a:t>
            </a:r>
            <a:r>
              <a:rPr lang="en-US" dirty="0" smtClean="0"/>
              <a:t> </a:t>
            </a:r>
            <a:r>
              <a:rPr lang="en-US" dirty="0" smtClean="0"/>
              <a:t>alternative </a:t>
            </a:r>
            <a:r>
              <a:rPr lang="en-US" dirty="0" smtClean="0"/>
              <a:t>to US (Schermerhorn </a:t>
            </a:r>
            <a:r>
              <a:rPr lang="en-US" dirty="0" smtClean="0"/>
              <a:t>or Robbins [globalization] management </a:t>
            </a:r>
            <a:r>
              <a:rPr lang="en-US" dirty="0" smtClean="0"/>
              <a:t>texts).  Instead the Māori management, “systematic </a:t>
            </a:r>
            <a:r>
              <a:rPr lang="en-US" dirty="0"/>
              <a:t>action-oriented deployment of resources by managers of Māori descent and within a Māori world view (</a:t>
            </a:r>
            <a:r>
              <a:rPr lang="en-US" dirty="0" err="1"/>
              <a:t>āronga</a:t>
            </a:r>
            <a:r>
              <a:rPr lang="en-US" dirty="0"/>
              <a:t> Māori), to achieve purposes which are meaningful and of benefit to whānau (family), </a:t>
            </a:r>
            <a:r>
              <a:rPr lang="en-US" dirty="0" err="1"/>
              <a:t>hapū</a:t>
            </a:r>
            <a:r>
              <a:rPr lang="en-US" dirty="0"/>
              <a:t> (sub-tribe), iwi (tribe) and Māori communities, in terms of both the means and ends, and which may be conducted within both Māori and non-Māori </a:t>
            </a:r>
            <a:r>
              <a:rPr lang="en-US" dirty="0" err="1"/>
              <a:t>organisational</a:t>
            </a:r>
            <a:r>
              <a:rPr lang="en-US" dirty="0"/>
              <a:t> </a:t>
            </a:r>
            <a:r>
              <a:rPr lang="en-US" dirty="0"/>
              <a:t>contexts” (Mika and </a:t>
            </a:r>
            <a:r>
              <a:rPr lang="en-US" dirty="0" smtClean="0"/>
              <a:t>O’Sullivan, 2014</a:t>
            </a:r>
            <a:r>
              <a:rPr lang="en-US" dirty="0"/>
              <a:t>: 8</a:t>
            </a:r>
            <a:r>
              <a:rPr lang="en-US" dirty="0" smtClean="0"/>
              <a:t>)</a:t>
            </a:r>
            <a:endParaRPr lang="en-US" dirty="0" smtClean="0"/>
          </a:p>
        </p:txBody>
      </p:sp>
    </p:spTree>
    <p:extLst>
      <p:ext uri="{BB962C8B-B14F-4D97-AF65-F5344CB8AC3E}">
        <p14:creationId xmlns:p14="http://schemas.microsoft.com/office/powerpoint/2010/main" val="33331551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anim calcmode="lin" valueType="num">
                                      <p:cBhvr>
                                        <p:cTn id="13" dur="2000" fill="hold"/>
                                        <p:tgtEl>
                                          <p:spTgt spid="3">
                                            <p:txEl>
                                              <p:pRg st="1" end="1"/>
                                            </p:txEl>
                                          </p:spTgt>
                                        </p:tgtEl>
                                        <p:attrNameLst>
                                          <p:attrName>ppt_w</p:attrName>
                                        </p:attrNameLst>
                                      </p:cBhvr>
                                      <p:tavLst>
                                        <p:tav tm="0" fmla="#ppt_w*sin(2.5*pi*$)">
                                          <p:val>
                                            <p:fltVal val="0"/>
                                          </p:val>
                                        </p:tav>
                                        <p:tav tm="100000">
                                          <p:val>
                                            <p:fltVal val="1"/>
                                          </p:val>
                                        </p:tav>
                                      </p:tavLst>
                                    </p:anim>
                                    <p:anim calcmode="lin" valueType="num">
                                      <p:cBhvr>
                                        <p:cTn id="14" dur="20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ipe(down)">
                                      <p:cBhvr>
                                        <p:cTn id="1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22110"/>
            <a:ext cx="9049354" cy="1184466"/>
          </a:xfrm>
        </p:spPr>
        <p:txBody>
          <a:bodyPr/>
          <a:lstStyle/>
          <a:p>
            <a:r>
              <a:rPr lang="en-US" sz="4400" dirty="0" smtClean="0"/>
              <a:t>Are </a:t>
            </a:r>
            <a:r>
              <a:rPr lang="en-US" sz="4400" dirty="0" smtClean="0"/>
              <a:t>you </a:t>
            </a:r>
            <a:r>
              <a:rPr lang="en-US" sz="4400" dirty="0" smtClean="0"/>
              <a:t>tired of all the ‘Fake Storytelling’?</a:t>
            </a:r>
            <a:endParaRPr lang="en-US" dirty="0"/>
          </a:p>
        </p:txBody>
      </p:sp>
      <p:sp>
        <p:nvSpPr>
          <p:cNvPr id="4" name="Slide Number Placeholder 3"/>
          <p:cNvSpPr>
            <a:spLocks noGrp="1"/>
          </p:cNvSpPr>
          <p:nvPr>
            <p:ph type="sldNum" sz="quarter" idx="12"/>
          </p:nvPr>
        </p:nvSpPr>
        <p:spPr/>
        <p:txBody>
          <a:bodyPr/>
          <a:lstStyle/>
          <a:p>
            <a:fld id="{D739C4FB-7D33-419B-8833-D1372BFD11C8}" type="slidenum">
              <a:rPr lang="en-US" smtClean="0"/>
              <a:t>19</a:t>
            </a:fld>
            <a:endParaRPr lang="en-US" dirty="0"/>
          </a:p>
        </p:txBody>
      </p:sp>
      <p:pic>
        <p:nvPicPr>
          <p:cNvPr id="5" name="Picture 4"/>
          <p:cNvPicPr>
            <a:picLocks noChangeAspect="1"/>
          </p:cNvPicPr>
          <p:nvPr/>
        </p:nvPicPr>
        <p:blipFill>
          <a:blip r:embed="rId2"/>
          <a:stretch>
            <a:fillRect/>
          </a:stretch>
        </p:blipFill>
        <p:spPr>
          <a:xfrm>
            <a:off x="997939" y="1517564"/>
            <a:ext cx="7480767" cy="5340436"/>
          </a:xfrm>
          <a:prstGeom prst="rect">
            <a:avLst/>
          </a:prstGeom>
        </p:spPr>
      </p:pic>
    </p:spTree>
    <p:extLst>
      <p:ext uri="{BB962C8B-B14F-4D97-AF65-F5344CB8AC3E}">
        <p14:creationId xmlns:p14="http://schemas.microsoft.com/office/powerpoint/2010/main" val="399699873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176950"/>
            <a:ext cx="8303828" cy="1143000"/>
          </a:xfrm>
        </p:spPr>
        <p:txBody>
          <a:bodyPr/>
          <a:lstStyle/>
          <a:p>
            <a:r>
              <a:rPr lang="en-US" dirty="0" smtClean="0"/>
              <a:t>Storytelling in relation to 3 Conference Themes</a:t>
            </a:r>
            <a:endParaRPr lang="en-US" dirty="0"/>
          </a:p>
        </p:txBody>
      </p:sp>
      <p:sp>
        <p:nvSpPr>
          <p:cNvPr id="3" name="Content Placeholder 2"/>
          <p:cNvSpPr>
            <a:spLocks noGrp="1"/>
          </p:cNvSpPr>
          <p:nvPr>
            <p:ph idx="1"/>
          </p:nvPr>
        </p:nvSpPr>
        <p:spPr>
          <a:xfrm>
            <a:off x="268672" y="1624063"/>
            <a:ext cx="8606656" cy="4969874"/>
          </a:xfrm>
        </p:spPr>
        <p:txBody>
          <a:bodyPr>
            <a:normAutofit fontScale="92500" lnSpcReduction="20000"/>
          </a:bodyPr>
          <a:lstStyle/>
          <a:p>
            <a:pPr marL="514350" indent="-514350">
              <a:buFont typeface="+mj-lt"/>
              <a:buAutoNum type="arabicPeriod"/>
            </a:pPr>
            <a:r>
              <a:rPr lang="en-US" sz="2800" b="1" dirty="0" smtClean="0"/>
              <a:t>Human Resource Management (HRM) </a:t>
            </a:r>
            <a:r>
              <a:rPr lang="en-US" sz="2800" dirty="0" smtClean="0"/>
              <a:t>is making a turns to and away from globalization, &amp; away from its hyper-positivism model of </a:t>
            </a:r>
            <a:r>
              <a:rPr lang="en-US" sz="2800" b="1" dirty="0" smtClean="0"/>
              <a:t>human=object/resource </a:t>
            </a:r>
            <a:r>
              <a:rPr lang="en-US" sz="2800" dirty="0" smtClean="0"/>
              <a:t>&amp; rational actor </a:t>
            </a:r>
            <a:r>
              <a:rPr lang="en-US" sz="2800" dirty="0" smtClean="0">
                <a:sym typeface="Wingdings"/>
              </a:rPr>
              <a:t> Living Stories is alternative</a:t>
            </a:r>
            <a:endParaRPr lang="en-US" sz="2800" dirty="0" smtClean="0"/>
          </a:p>
          <a:p>
            <a:pPr marL="514350" indent="-514350">
              <a:buFont typeface="+mj-lt"/>
              <a:buAutoNum type="arabicPeriod"/>
            </a:pPr>
            <a:r>
              <a:rPr lang="en-US" sz="2800" b="1" dirty="0" smtClean="0"/>
              <a:t>Knowledge Management </a:t>
            </a:r>
            <a:r>
              <a:rPr lang="en-US" sz="2800" dirty="0" smtClean="0"/>
              <a:t>is making a turn from codification/transfer to implicit-personalization of knowledge </a:t>
            </a:r>
            <a:r>
              <a:rPr lang="en-US" sz="2800" dirty="0" smtClean="0">
                <a:sym typeface="Wingdings"/>
              </a:rPr>
              <a:t> Antenarrative is alternative</a:t>
            </a:r>
            <a:endParaRPr lang="en-US" sz="2800" dirty="0" smtClean="0"/>
          </a:p>
          <a:p>
            <a:pPr marL="514350" indent="-514350">
              <a:buFont typeface="+mj-lt"/>
              <a:buAutoNum type="arabicPeriod"/>
            </a:pPr>
            <a:r>
              <a:rPr lang="en-US" sz="2800" b="1" dirty="0"/>
              <a:t>GEM&amp;</a:t>
            </a:r>
            <a:r>
              <a:rPr lang="en-US" sz="2800" b="1" dirty="0" smtClean="0"/>
              <a:t>L</a:t>
            </a:r>
            <a:r>
              <a:rPr lang="en-US" sz="2800" dirty="0" smtClean="0"/>
              <a:t> turn to Impact </a:t>
            </a:r>
            <a:r>
              <a:rPr lang="en-US" sz="2800" dirty="0"/>
              <a:t>of Language on Knowledge </a:t>
            </a:r>
            <a:r>
              <a:rPr lang="en-US" sz="2800" dirty="0" smtClean="0"/>
              <a:t>Creating, but is getting trumped by the neoliberal narrative </a:t>
            </a:r>
            <a:r>
              <a:rPr lang="en-US" sz="2800" dirty="0" smtClean="0">
                <a:sym typeface="Wingdings"/>
              </a:rPr>
              <a:t> 4</a:t>
            </a:r>
            <a:r>
              <a:rPr lang="en-US" sz="2800" baseline="30000" dirty="0" smtClean="0">
                <a:sym typeface="Wingdings"/>
              </a:rPr>
              <a:t>th</a:t>
            </a:r>
            <a:r>
              <a:rPr lang="en-US" sz="2800" dirty="0" smtClean="0">
                <a:sym typeface="Wingdings"/>
              </a:rPr>
              <a:t> Wave Ontologies alternative</a:t>
            </a:r>
            <a:endParaRPr lang="en-US" sz="2800" dirty="0" smtClean="0"/>
          </a:p>
          <a:p>
            <a:pPr marL="0" indent="0">
              <a:buNone/>
            </a:pPr>
            <a:r>
              <a:rPr lang="en-US" sz="2800" dirty="0" smtClean="0">
                <a:solidFill>
                  <a:srgbClr val="494674"/>
                </a:solidFill>
              </a:rPr>
              <a:t>See Martin Parker’s </a:t>
            </a:r>
            <a:r>
              <a:rPr lang="en-US" sz="2800" dirty="0">
                <a:solidFill>
                  <a:srgbClr val="494674"/>
                </a:solidFill>
              </a:rPr>
              <a:t>Guardian article &amp; book, to bulldoze the business </a:t>
            </a:r>
            <a:r>
              <a:rPr lang="en-US" sz="2800" dirty="0" smtClean="0">
                <a:solidFill>
                  <a:srgbClr val="494674"/>
                </a:solidFill>
              </a:rPr>
              <a:t>school</a:t>
            </a:r>
            <a:endParaRPr lang="en-US" sz="2800" dirty="0"/>
          </a:p>
        </p:txBody>
      </p:sp>
    </p:spTree>
    <p:extLst>
      <p:ext uri="{BB962C8B-B14F-4D97-AF65-F5344CB8AC3E}">
        <p14:creationId xmlns:p14="http://schemas.microsoft.com/office/powerpoint/2010/main" val="9882200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2000"/>
                                        <p:tgtEl>
                                          <p:spTgt spid="3">
                                            <p:txEl>
                                              <p:pRg st="1" end="1"/>
                                            </p:txEl>
                                          </p:spTgt>
                                        </p:tgtEl>
                                      </p:cBhvr>
                                    </p:animEffect>
                                    <p:anim calcmode="lin" valueType="num">
                                      <p:cBhvr>
                                        <p:cTn id="12" dur="2000" fill="hold"/>
                                        <p:tgtEl>
                                          <p:spTgt spid="3">
                                            <p:txEl>
                                              <p:pRg st="1" end="1"/>
                                            </p:txEl>
                                          </p:spTgt>
                                        </p:tgtEl>
                                        <p:attrNameLst>
                                          <p:attrName>ppt_w</p:attrName>
                                        </p:attrNameLst>
                                      </p:cBhvr>
                                      <p:tavLst>
                                        <p:tav tm="0" fmla="#ppt_w*sin(2.5*pi*$)">
                                          <p:val>
                                            <p:fltVal val="0"/>
                                          </p:val>
                                        </p:tav>
                                        <p:tav tm="100000">
                                          <p:val>
                                            <p:fltVal val="1"/>
                                          </p:val>
                                        </p:tav>
                                      </p:tavLst>
                                    </p:anim>
                                    <p:anim calcmode="lin" valueType="num">
                                      <p:cBhvr>
                                        <p:cTn id="13" dur="20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p:cTn id="18"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19"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0" dur="10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wipe(down)">
                                      <p:cBhvr>
                                        <p:cTn id="2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Antenarrative?</a:t>
            </a:r>
            <a:endParaRPr lang="en-US" dirty="0"/>
          </a:p>
        </p:txBody>
      </p:sp>
      <p:pic>
        <p:nvPicPr>
          <p:cNvPr id="4" name="Picture 3"/>
          <p:cNvPicPr>
            <a:picLocks noChangeAspect="1"/>
          </p:cNvPicPr>
          <p:nvPr/>
        </p:nvPicPr>
        <p:blipFill>
          <a:blip r:embed="rId2"/>
          <a:stretch>
            <a:fillRect/>
          </a:stretch>
        </p:blipFill>
        <p:spPr>
          <a:xfrm>
            <a:off x="2728584" y="1978525"/>
            <a:ext cx="4046220" cy="4518211"/>
          </a:xfrm>
          <a:prstGeom prst="rect">
            <a:avLst/>
          </a:prstGeom>
        </p:spPr>
      </p:pic>
    </p:spTree>
    <p:extLst>
      <p:ext uri="{BB962C8B-B14F-4D97-AF65-F5344CB8AC3E}">
        <p14:creationId xmlns:p14="http://schemas.microsoft.com/office/powerpoint/2010/main" val="45810671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399"/>
            <a:ext cx="5063067" cy="5990479"/>
          </a:xfrm>
        </p:spPr>
        <p:txBody>
          <a:bodyPr>
            <a:noAutofit/>
          </a:bodyPr>
          <a:lstStyle/>
          <a:p>
            <a:r>
              <a:rPr lang="en-US" sz="3600" dirty="0" smtClean="0"/>
              <a:t>IWOK </a:t>
            </a:r>
            <a:r>
              <a:rPr lang="mr-IN" sz="3600" dirty="0" smtClean="0"/>
              <a:t>–</a:t>
            </a:r>
            <a:r>
              <a:rPr lang="en-US" sz="3600" dirty="0" smtClean="0"/>
              <a:t> </a:t>
            </a:r>
            <a:r>
              <a:rPr lang="en-US" sz="2800" dirty="0" smtClean="0"/>
              <a:t>Indigenous Ways of Knowing </a:t>
            </a:r>
            <a:r>
              <a:rPr lang="en-US" sz="3600" dirty="0" smtClean="0"/>
              <a:t>in Living Story Webs </a:t>
            </a:r>
            <a:r>
              <a:rPr lang="en-US" sz="2800" dirty="0" smtClean="0"/>
              <a:t>of Relations to Community &amp; </a:t>
            </a:r>
            <a:r>
              <a:rPr lang="en-US" sz="2800" dirty="0"/>
              <a:t>Earth</a:t>
            </a:r>
            <a:br>
              <a:rPr lang="en-US" sz="2800" dirty="0"/>
            </a:br>
            <a:r>
              <a:rPr lang="en-US" sz="3600" dirty="0" err="1"/>
              <a:t>Kaua</a:t>
            </a:r>
            <a:r>
              <a:rPr lang="en-US" sz="3600" dirty="0"/>
              <a:t> e </a:t>
            </a:r>
            <a:r>
              <a:rPr lang="en-US" sz="3600" dirty="0" err="1"/>
              <a:t>takahia</a:t>
            </a:r>
            <a:r>
              <a:rPr lang="en-US" sz="3600" dirty="0"/>
              <a:t> </a:t>
            </a:r>
            <a:r>
              <a:rPr lang="en-US" sz="3600" dirty="0" err="1"/>
              <a:t>te</a:t>
            </a:r>
            <a:r>
              <a:rPr lang="en-US" sz="3600" dirty="0"/>
              <a:t> </a:t>
            </a:r>
            <a:r>
              <a:rPr lang="en-US" sz="3600" dirty="0" err="1"/>
              <a:t>mana</a:t>
            </a:r>
            <a:r>
              <a:rPr lang="en-US" sz="3600" dirty="0"/>
              <a:t> o </a:t>
            </a:r>
            <a:r>
              <a:rPr lang="en-US" sz="3600" dirty="0" err="1"/>
              <a:t>te</a:t>
            </a:r>
            <a:r>
              <a:rPr lang="en-US" sz="3600" dirty="0"/>
              <a:t> </a:t>
            </a:r>
            <a:r>
              <a:rPr lang="en-US" sz="3600" dirty="0" err="1"/>
              <a:t>tangata</a:t>
            </a:r>
            <a:r>
              <a:rPr lang="en-US" sz="3600" dirty="0"/>
              <a:t> </a:t>
            </a:r>
            <a:r>
              <a:rPr lang="en-US" sz="3600" dirty="0" err="1"/>
              <a:t>Nga</a:t>
            </a:r>
            <a:r>
              <a:rPr lang="en-US" sz="3600" dirty="0"/>
              <a:t> </a:t>
            </a:r>
            <a:r>
              <a:rPr lang="en-US" sz="3600" dirty="0" err="1"/>
              <a:t>Huia</a:t>
            </a:r>
            <a:r>
              <a:rPr lang="en-US" sz="3600" dirty="0"/>
              <a:t> Te Awe Kotuku – Don’t trample on the integrity of the people -- </a:t>
            </a:r>
            <a:r>
              <a:rPr lang="en-US" sz="2400" dirty="0"/>
              <a:t>cited in Tuhiwai Smith 1999: 120</a:t>
            </a:r>
          </a:p>
        </p:txBody>
      </p:sp>
      <p:sp>
        <p:nvSpPr>
          <p:cNvPr id="3" name="Slide Number Placeholder 2"/>
          <p:cNvSpPr>
            <a:spLocks noGrp="1"/>
          </p:cNvSpPr>
          <p:nvPr>
            <p:ph type="sldNum" sz="quarter" idx="12"/>
          </p:nvPr>
        </p:nvSpPr>
        <p:spPr/>
        <p:txBody>
          <a:bodyPr/>
          <a:lstStyle/>
          <a:p>
            <a:fld id="{D12AA694-00EB-4F4B-AABB-6F50FB178914}" type="slidenum">
              <a:rPr lang="en-US" smtClean="0"/>
              <a:t>21</a:t>
            </a:fld>
            <a:endParaRPr lang="en-US"/>
          </a:p>
        </p:txBody>
      </p:sp>
      <p:pic>
        <p:nvPicPr>
          <p:cNvPr id="5" name="Picture 4"/>
          <p:cNvPicPr>
            <a:picLocks noChangeAspect="1"/>
          </p:cNvPicPr>
          <p:nvPr/>
        </p:nvPicPr>
        <p:blipFill>
          <a:blip r:embed="rId2"/>
          <a:stretch>
            <a:fillRect/>
          </a:stretch>
        </p:blipFill>
        <p:spPr>
          <a:xfrm>
            <a:off x="5672667" y="473973"/>
            <a:ext cx="3367492" cy="5046181"/>
          </a:xfrm>
          <a:prstGeom prst="rect">
            <a:avLst/>
          </a:prstGeom>
        </p:spPr>
      </p:pic>
    </p:spTree>
    <p:extLst>
      <p:ext uri="{BB962C8B-B14F-4D97-AF65-F5344CB8AC3E}">
        <p14:creationId xmlns:p14="http://schemas.microsoft.com/office/powerpoint/2010/main" val="282193930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515100" y="3759200"/>
            <a:ext cx="2628900" cy="3098800"/>
          </a:xfrm>
          <a:prstGeom prst="rect">
            <a:avLst/>
          </a:prstGeom>
        </p:spPr>
      </p:pic>
      <p:sp>
        <p:nvSpPr>
          <p:cNvPr id="2" name="Title 1"/>
          <p:cNvSpPr>
            <a:spLocks noGrp="1"/>
          </p:cNvSpPr>
          <p:nvPr>
            <p:ph type="title"/>
          </p:nvPr>
        </p:nvSpPr>
        <p:spPr/>
        <p:txBody>
          <a:bodyPr>
            <a:normAutofit/>
          </a:bodyPr>
          <a:lstStyle/>
          <a:p>
            <a:r>
              <a:rPr lang="en-US" dirty="0" smtClean="0"/>
              <a:t>What is Living Story Web?</a:t>
            </a:r>
            <a:endParaRPr lang="en-US" dirty="0"/>
          </a:p>
        </p:txBody>
      </p:sp>
      <p:sp>
        <p:nvSpPr>
          <p:cNvPr id="3" name="Content Placeholder 2"/>
          <p:cNvSpPr>
            <a:spLocks noGrp="1"/>
          </p:cNvSpPr>
          <p:nvPr>
            <p:ph idx="1"/>
          </p:nvPr>
        </p:nvSpPr>
        <p:spPr>
          <a:xfrm>
            <a:off x="136083" y="1723476"/>
            <a:ext cx="8436417" cy="5134524"/>
          </a:xfrm>
        </p:spPr>
        <p:txBody>
          <a:bodyPr>
            <a:normAutofit/>
          </a:bodyPr>
          <a:lstStyle/>
          <a:p>
            <a:pPr marL="0" indent="0">
              <a:buNone/>
            </a:pPr>
            <a:r>
              <a:rPr lang="en-US" dirty="0"/>
              <a:t>“Grandpa John told me endless stories about young men who had opportunities to live up to their names. One day, he said, ‘there was a young man named Looks Twice---really, he was more like a boy---who left his village alone to hunt, hoping to bring back some meat. He wanted to prove that he was a man. It was in the springtime. He went without a bow or a lance, and he killed a deer with his knife.’… ‘How did he kill the deer, Grandpa?’ I interrupted. ‘</a:t>
            </a:r>
            <a:r>
              <a:rPr lang="en-US" sz="3200" b="1" dirty="0"/>
              <a:t>You’d better figure that out,’ he said. ‘That’s what will make you a man</a:t>
            </a:r>
            <a:r>
              <a:rPr lang="en-US" dirty="0"/>
              <a:t>.’”  </a:t>
            </a:r>
            <a:r>
              <a:rPr lang="en-US" dirty="0" smtClean="0"/>
              <a:t>(Russell Means, in </a:t>
            </a:r>
            <a:r>
              <a:rPr lang="en-US" dirty="0" err="1" smtClean="0"/>
              <a:t>Fixico</a:t>
            </a:r>
            <a:r>
              <a:rPr lang="en-US" dirty="0" smtClean="0"/>
              <a:t>, p</a:t>
            </a:r>
            <a:r>
              <a:rPr lang="en-US" dirty="0"/>
              <a:t>. </a:t>
            </a:r>
            <a:r>
              <a:rPr lang="en-US" dirty="0" smtClean="0"/>
              <a:t>88, as cited in Rosile, 2016: 239).</a:t>
            </a: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D12AA694-00EB-4F4B-AABB-6F50FB178914}" type="slidenum">
              <a:rPr lang="en-US" smtClean="0"/>
              <a:t>22</a:t>
            </a:fld>
            <a:endParaRPr lang="en-US"/>
          </a:p>
        </p:txBody>
      </p:sp>
    </p:spTree>
    <p:extLst>
      <p:ext uri="{BB962C8B-B14F-4D97-AF65-F5344CB8AC3E}">
        <p14:creationId xmlns:p14="http://schemas.microsoft.com/office/powerpoint/2010/main" val="272233471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673" y="274638"/>
            <a:ext cx="8597496" cy="1143000"/>
          </a:xfrm>
        </p:spPr>
        <p:txBody>
          <a:bodyPr>
            <a:normAutofit fontScale="90000"/>
          </a:bodyPr>
          <a:lstStyle/>
          <a:p>
            <a:r>
              <a:rPr lang="en-US" dirty="0" smtClean="0"/>
              <a:t>Living Story &amp; Lived Context</a:t>
            </a:r>
            <a:endParaRPr lang="en-US" dirty="0"/>
          </a:p>
        </p:txBody>
      </p:sp>
      <p:sp>
        <p:nvSpPr>
          <p:cNvPr id="3" name="Content Placeholder 2"/>
          <p:cNvSpPr>
            <a:spLocks noGrp="1"/>
          </p:cNvSpPr>
          <p:nvPr>
            <p:ph idx="1"/>
          </p:nvPr>
        </p:nvSpPr>
        <p:spPr>
          <a:xfrm>
            <a:off x="120962" y="1753817"/>
            <a:ext cx="9023038" cy="4953000"/>
          </a:xfrm>
        </p:spPr>
        <p:txBody>
          <a:bodyPr>
            <a:noAutofit/>
          </a:bodyPr>
          <a:lstStyle/>
          <a:p>
            <a:r>
              <a:rPr lang="en-US" sz="1600" dirty="0" smtClean="0"/>
              <a:t>CONTEXT: What does ‘runs like a deer’ mean?</a:t>
            </a:r>
          </a:p>
          <a:p>
            <a:r>
              <a:rPr lang="en-US" sz="1600" dirty="0" smtClean="0"/>
              <a:t>1. How could LOOKS TWICE get close enough to kill a deer, if he is alone?</a:t>
            </a:r>
          </a:p>
          <a:p>
            <a:r>
              <a:rPr lang="en-US" sz="1600" dirty="0" smtClean="0"/>
              <a:t>2. What kind of deer would be that slow?</a:t>
            </a:r>
          </a:p>
          <a:p>
            <a:r>
              <a:rPr lang="en-US" sz="1600" dirty="0" smtClean="0"/>
              <a:t>3. In Spring, the rains flood the streams?</a:t>
            </a:r>
          </a:p>
          <a:p>
            <a:r>
              <a:rPr lang="en-US" sz="1600" dirty="0" smtClean="0"/>
              <a:t>4. If one hunts with others, then there are more pairs of eyes to see</a:t>
            </a:r>
          </a:p>
          <a:p>
            <a:r>
              <a:rPr lang="en-US" sz="1600" dirty="0" smtClean="0"/>
              <a:t>5. When something seems too good to be true</a:t>
            </a:r>
            <a:r>
              <a:rPr lang="mr-IN" sz="1600" dirty="0" smtClean="0"/>
              <a:t>…</a:t>
            </a:r>
            <a:endParaRPr lang="en-US" sz="1600" dirty="0" smtClean="0"/>
          </a:p>
          <a:p>
            <a:r>
              <a:rPr lang="en-US" sz="1600" dirty="0" smtClean="0"/>
              <a:t>6. If true, then is this INDIVIDUALISM the ways of TRIBAL COMMUNITY?</a:t>
            </a:r>
          </a:p>
          <a:p>
            <a:r>
              <a:rPr lang="en-US" sz="1600" dirty="0" smtClean="0"/>
              <a:t>7. What are the sustainability long-term effects of this kind of hunting? </a:t>
            </a:r>
          </a:p>
          <a:p>
            <a:r>
              <a:rPr lang="en-US" sz="1600" dirty="0" smtClean="0"/>
              <a:t>8. Many reasons why hunting alone is TABOO, a rule this young hunter broke</a:t>
            </a:r>
          </a:p>
          <a:p>
            <a:r>
              <a:rPr lang="en-US" sz="1600" dirty="0" smtClean="0"/>
              <a:t>9. When growing up others hear this story and by the time they are young adult, they know the CONTEXT of the living story lessons</a:t>
            </a:r>
            <a:endParaRPr lang="en-US" sz="1600" dirty="0"/>
          </a:p>
        </p:txBody>
      </p:sp>
      <p:sp>
        <p:nvSpPr>
          <p:cNvPr id="4" name="Slide Number Placeholder 3"/>
          <p:cNvSpPr>
            <a:spLocks noGrp="1"/>
          </p:cNvSpPr>
          <p:nvPr>
            <p:ph type="sldNum" sz="quarter" idx="12"/>
          </p:nvPr>
        </p:nvSpPr>
        <p:spPr/>
        <p:txBody>
          <a:bodyPr/>
          <a:lstStyle/>
          <a:p>
            <a:fld id="{D12AA694-00EB-4F4B-AABB-6F50FB178914}" type="slidenum">
              <a:rPr lang="en-US" smtClean="0"/>
              <a:t>23</a:t>
            </a:fld>
            <a:endParaRPr lang="en-US"/>
          </a:p>
        </p:txBody>
      </p:sp>
    </p:spTree>
    <p:extLst>
      <p:ext uri="{BB962C8B-B14F-4D97-AF65-F5344CB8AC3E}">
        <p14:creationId xmlns:p14="http://schemas.microsoft.com/office/powerpoint/2010/main" val="258241411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84212" y="352737"/>
            <a:ext cx="8259833" cy="1063738"/>
          </a:xfrm>
        </p:spPr>
        <p:txBody>
          <a:bodyPr>
            <a:noAutofit/>
          </a:bodyPr>
          <a:lstStyle/>
          <a:p>
            <a:r>
              <a:rPr lang="en-GB" sz="4000" b="1" i="1" dirty="0" smtClean="0"/>
              <a:t>Triple </a:t>
            </a:r>
            <a:r>
              <a:rPr lang="en-GB" sz="4000" b="1" i="1" dirty="0" smtClean="0"/>
              <a:t>Bottom </a:t>
            </a:r>
            <a:r>
              <a:rPr lang="en-GB" sz="4000" b="1" i="1" dirty="0" smtClean="0"/>
              <a:t>Line</a:t>
            </a:r>
            <a:r>
              <a:rPr lang="en-GB" sz="4000" b="1" i="1" dirty="0"/>
              <a:t> </a:t>
            </a:r>
            <a:r>
              <a:rPr lang="en-GB" sz="4000" b="1" i="1" dirty="0" smtClean="0"/>
              <a:t>NARRATIVE</a:t>
            </a:r>
            <a:endParaRPr lang="en-US" sz="2800" dirty="0"/>
          </a:p>
        </p:txBody>
      </p:sp>
      <p:pic>
        <p:nvPicPr>
          <p:cNvPr id="5" name="Picture 4"/>
          <p:cNvPicPr>
            <a:picLocks noChangeAspect="1"/>
          </p:cNvPicPr>
          <p:nvPr/>
        </p:nvPicPr>
        <p:blipFill>
          <a:blip r:embed="rId3"/>
          <a:stretch>
            <a:fillRect/>
          </a:stretch>
        </p:blipFill>
        <p:spPr>
          <a:xfrm>
            <a:off x="1758579" y="1667929"/>
            <a:ext cx="5764231" cy="5049657"/>
          </a:xfrm>
          <a:prstGeom prst="rect">
            <a:avLst/>
          </a:prstGeom>
        </p:spPr>
      </p:pic>
    </p:spTree>
    <p:extLst>
      <p:ext uri="{BB962C8B-B14F-4D97-AF65-F5344CB8AC3E}">
        <p14:creationId xmlns:p14="http://schemas.microsoft.com/office/powerpoint/2010/main" val="323654910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734730"/>
          </a:xfrm>
        </p:spPr>
        <p:txBody>
          <a:bodyPr/>
          <a:lstStyle/>
          <a:p>
            <a:r>
              <a:rPr lang="en-US" sz="4000" dirty="0" smtClean="0"/>
              <a:t>Deconstructing</a:t>
            </a:r>
            <a:r>
              <a:rPr lang="en-US" sz="4800" dirty="0" smtClean="0"/>
              <a:t> Apple’s </a:t>
            </a:r>
            <a:r>
              <a:rPr lang="en-US" sz="4800" dirty="0" smtClean="0"/>
              <a:t>CSR Report</a:t>
            </a:r>
            <a:endParaRPr lang="en-US" sz="4800" dirty="0"/>
          </a:p>
        </p:txBody>
      </p:sp>
      <p:pic>
        <p:nvPicPr>
          <p:cNvPr id="3" name="Picture 2"/>
          <p:cNvPicPr/>
          <p:nvPr/>
        </p:nvPicPr>
        <p:blipFill>
          <a:blip r:embed="rId2">
            <a:extLst>
              <a:ext uri="{28A0092B-C50C-407E-A947-70E740481C1C}">
                <a14:useLocalDpi xmlns:a14="http://schemas.microsoft.com/office/drawing/2010/main" val="0"/>
              </a:ext>
            </a:extLst>
          </a:blip>
          <a:stretch>
            <a:fillRect/>
          </a:stretch>
        </p:blipFill>
        <p:spPr>
          <a:xfrm>
            <a:off x="476281" y="1489741"/>
            <a:ext cx="8014391" cy="5368259"/>
          </a:xfrm>
          <a:prstGeom prst="rect">
            <a:avLst/>
          </a:prstGeom>
        </p:spPr>
      </p:pic>
    </p:spTree>
    <p:extLst>
      <p:ext uri="{BB962C8B-B14F-4D97-AF65-F5344CB8AC3E}">
        <p14:creationId xmlns:p14="http://schemas.microsoft.com/office/powerpoint/2010/main" val="215813062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551" y="0"/>
            <a:ext cx="8891429" cy="862846"/>
          </a:xfrm>
        </p:spPr>
        <p:txBody>
          <a:bodyPr/>
          <a:lstStyle/>
          <a:p>
            <a:r>
              <a:rPr lang="en-US" sz="3200" dirty="0" smtClean="0"/>
              <a:t>Democratic Republic on of Congo (DRC) </a:t>
            </a:r>
            <a:r>
              <a:rPr lang="en-US" sz="2800" dirty="0" smtClean="0"/>
              <a:t>HIDDEN</a:t>
            </a:r>
            <a:r>
              <a:rPr lang="en-US" sz="3200" dirty="0" smtClean="0"/>
              <a:t> COSTS Counternarrative</a:t>
            </a:r>
            <a:endParaRPr lang="en-US" sz="3200" dirty="0"/>
          </a:p>
        </p:txBody>
      </p:sp>
      <p:pic>
        <p:nvPicPr>
          <p:cNvPr id="3" name="Picture 2"/>
          <p:cNvPicPr>
            <a:picLocks noChangeAspect="1"/>
          </p:cNvPicPr>
          <p:nvPr/>
        </p:nvPicPr>
        <p:blipFill>
          <a:blip r:embed="rId3"/>
          <a:stretch>
            <a:fillRect/>
          </a:stretch>
        </p:blipFill>
        <p:spPr>
          <a:xfrm>
            <a:off x="193551" y="1010430"/>
            <a:ext cx="8771354" cy="5847569"/>
          </a:xfrm>
          <a:prstGeom prst="rect">
            <a:avLst/>
          </a:prstGeom>
        </p:spPr>
      </p:pic>
      <p:pic>
        <p:nvPicPr>
          <p:cNvPr id="4" name="Picture 3"/>
          <p:cNvPicPr>
            <a:picLocks noChangeAspect="1"/>
          </p:cNvPicPr>
          <p:nvPr/>
        </p:nvPicPr>
        <p:blipFill>
          <a:blip r:embed="rId4"/>
          <a:stretch>
            <a:fillRect/>
          </a:stretch>
        </p:blipFill>
        <p:spPr>
          <a:xfrm>
            <a:off x="1986323" y="1010430"/>
            <a:ext cx="6846848" cy="5523029"/>
          </a:xfrm>
          <a:prstGeom prst="rect">
            <a:avLst/>
          </a:prstGeom>
        </p:spPr>
      </p:pic>
    </p:spTree>
    <p:extLst>
      <p:ext uri="{BB962C8B-B14F-4D97-AF65-F5344CB8AC3E}">
        <p14:creationId xmlns:p14="http://schemas.microsoft.com/office/powerpoint/2010/main" val="36972589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371600"/>
            <a:ext cx="9144000" cy="5486400"/>
          </a:xfrm>
          <a:prstGeom prst="rect">
            <a:avLst/>
          </a:prstGeom>
        </p:spPr>
      </p:pic>
      <p:sp>
        <p:nvSpPr>
          <p:cNvPr id="2" name="Title 1"/>
          <p:cNvSpPr>
            <a:spLocks noGrp="1"/>
          </p:cNvSpPr>
          <p:nvPr>
            <p:ph type="title"/>
          </p:nvPr>
        </p:nvSpPr>
        <p:spPr>
          <a:xfrm>
            <a:off x="0" y="30418"/>
            <a:ext cx="9144000" cy="1143000"/>
          </a:xfrm>
        </p:spPr>
        <p:txBody>
          <a:bodyPr/>
          <a:lstStyle/>
          <a:p>
            <a:r>
              <a:rPr lang="en-US" dirty="0" smtClean="0"/>
              <a:t>Hidden Costs of Globalization</a:t>
            </a:r>
            <a:endParaRPr lang="en-US" dirty="0"/>
          </a:p>
        </p:txBody>
      </p:sp>
    </p:spTree>
    <p:extLst>
      <p:ext uri="{BB962C8B-B14F-4D97-AF65-F5344CB8AC3E}">
        <p14:creationId xmlns:p14="http://schemas.microsoft.com/office/powerpoint/2010/main" val="124672404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13961"/>
            <a:ext cx="9144000" cy="6739969"/>
          </a:xfrm>
          <a:prstGeom prst="rect">
            <a:avLst/>
          </a:prstGeom>
        </p:spPr>
      </p:pic>
    </p:spTree>
    <p:extLst>
      <p:ext uri="{BB962C8B-B14F-4D97-AF65-F5344CB8AC3E}">
        <p14:creationId xmlns:p14="http://schemas.microsoft.com/office/powerpoint/2010/main" val="54540955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3397" y="144397"/>
            <a:ext cx="5428241" cy="718450"/>
          </a:xfrm>
        </p:spPr>
        <p:txBody>
          <a:bodyPr/>
          <a:lstStyle/>
          <a:p>
            <a:r>
              <a:rPr lang="en-US" sz="4400" dirty="0" smtClean="0"/>
              <a:t>Critique of Triple Bottom Line</a:t>
            </a:r>
            <a:endParaRPr lang="en-US" sz="4400" dirty="0"/>
          </a:p>
        </p:txBody>
      </p:sp>
      <p:sp>
        <p:nvSpPr>
          <p:cNvPr id="3" name="Content Placeholder 2"/>
          <p:cNvSpPr>
            <a:spLocks noGrp="1"/>
          </p:cNvSpPr>
          <p:nvPr>
            <p:ph idx="1"/>
          </p:nvPr>
        </p:nvSpPr>
        <p:spPr>
          <a:xfrm>
            <a:off x="0" y="2129692"/>
            <a:ext cx="9143999" cy="4728308"/>
          </a:xfrm>
        </p:spPr>
        <p:txBody>
          <a:bodyPr>
            <a:normAutofit lnSpcReduction="10000"/>
          </a:bodyPr>
          <a:lstStyle/>
          <a:p>
            <a:pPr marL="457200" indent="-457200">
              <a:buFont typeface="+mj-lt"/>
              <a:buAutoNum type="arabicPeriod"/>
            </a:pPr>
            <a:r>
              <a:rPr lang="en-US" dirty="0" smtClean="0"/>
              <a:t>3BL assumes 3 bottom lines are EQUAL</a:t>
            </a:r>
          </a:p>
          <a:p>
            <a:pPr marL="457200" indent="-457200">
              <a:buFont typeface="+mj-lt"/>
              <a:buAutoNum type="arabicPeriod"/>
            </a:pPr>
            <a:r>
              <a:rPr lang="en-US" dirty="0" smtClean="0"/>
              <a:t>Measures exist for PROFIT; disagreement on or missing ‘real’ measures of PLANET and PEOPLE</a:t>
            </a:r>
          </a:p>
          <a:p>
            <a:pPr marL="457200" indent="-457200">
              <a:buFont typeface="+mj-lt"/>
              <a:buAutoNum type="arabicPeriod"/>
            </a:pPr>
            <a:r>
              <a:rPr lang="en-US" dirty="0" smtClean="0"/>
              <a:t>3BL = Greenwashing narrative used to make it seem like Corporate Sustainability exists</a:t>
            </a:r>
          </a:p>
          <a:p>
            <a:pPr>
              <a:buFont typeface="+mj-lt"/>
              <a:buAutoNum type="arabicPeriod"/>
            </a:pPr>
            <a:r>
              <a:rPr lang="en-US" dirty="0" smtClean="0"/>
              <a:t>3BL = narrative exceptionalism</a:t>
            </a:r>
            <a:r>
              <a:rPr lang="en-US" dirty="0" smtClean="0">
                <a:sym typeface="Wingdings"/>
              </a:rPr>
              <a:t></a:t>
            </a:r>
            <a:r>
              <a:rPr lang="en-US" dirty="0" smtClean="0"/>
              <a:t> </a:t>
            </a:r>
            <a:r>
              <a:rPr lang="en-US" dirty="0"/>
              <a:t>humanity creates itself as outside the natural limits of </a:t>
            </a:r>
            <a:r>
              <a:rPr lang="en-US" dirty="0" smtClean="0"/>
              <a:t>ecosystems AND technology </a:t>
            </a:r>
            <a:r>
              <a:rPr lang="en-US" dirty="0"/>
              <a:t>can solve any </a:t>
            </a:r>
            <a:r>
              <a:rPr lang="en-US" dirty="0" smtClean="0"/>
              <a:t>problem</a:t>
            </a:r>
            <a:endParaRPr lang="en-US" dirty="0"/>
          </a:p>
          <a:p>
            <a:pPr>
              <a:buFont typeface="+mj-lt"/>
              <a:buAutoNum type="arabicPeriod"/>
            </a:pPr>
            <a:r>
              <a:rPr lang="en-US" dirty="0" smtClean="0"/>
              <a:t>3BL = </a:t>
            </a:r>
            <a:r>
              <a:rPr lang="en-US" dirty="0"/>
              <a:t>humancentric narrative opposed by the counternarrative of </a:t>
            </a:r>
            <a:r>
              <a:rPr lang="en-US" dirty="0" smtClean="0"/>
              <a:t>posthumanism (all species matter)</a:t>
            </a:r>
            <a:endParaRPr lang="en-US" dirty="0"/>
          </a:p>
          <a:p>
            <a:pPr marL="457200" indent="-457200">
              <a:buFont typeface="+mj-lt"/>
              <a:buAutoNum type="arabicPeriod"/>
            </a:pPr>
            <a:endParaRPr lang="en-US" dirty="0" smtClean="0"/>
          </a:p>
        </p:txBody>
      </p:sp>
      <p:pic>
        <p:nvPicPr>
          <p:cNvPr id="5" name="Picture 4"/>
          <p:cNvPicPr>
            <a:picLocks noChangeAspect="1"/>
          </p:cNvPicPr>
          <p:nvPr/>
        </p:nvPicPr>
        <p:blipFill>
          <a:blip r:embed="rId2"/>
          <a:stretch>
            <a:fillRect/>
          </a:stretch>
        </p:blipFill>
        <p:spPr>
          <a:xfrm>
            <a:off x="5939692" y="0"/>
            <a:ext cx="3204308" cy="2807080"/>
          </a:xfrm>
          <a:prstGeom prst="rect">
            <a:avLst/>
          </a:prstGeom>
        </p:spPr>
      </p:pic>
    </p:spTree>
    <p:extLst>
      <p:ext uri="{BB962C8B-B14F-4D97-AF65-F5344CB8AC3E}">
        <p14:creationId xmlns:p14="http://schemas.microsoft.com/office/powerpoint/2010/main" val="126862985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Liquid Modernity</a:t>
            </a:r>
            <a:endParaRPr lang="en-US" dirty="0"/>
          </a:p>
        </p:txBody>
      </p:sp>
      <p:sp>
        <p:nvSpPr>
          <p:cNvPr id="3" name="Content Placeholder 2"/>
          <p:cNvSpPr>
            <a:spLocks noGrp="1"/>
          </p:cNvSpPr>
          <p:nvPr>
            <p:ph idx="1"/>
          </p:nvPr>
        </p:nvSpPr>
        <p:spPr>
          <a:xfrm>
            <a:off x="256458" y="1563007"/>
            <a:ext cx="8719621" cy="5189673"/>
          </a:xfrm>
        </p:spPr>
        <p:txBody>
          <a:bodyPr>
            <a:noAutofit/>
          </a:bodyPr>
          <a:lstStyle/>
          <a:p>
            <a:pPr marL="0" indent="0">
              <a:buNone/>
            </a:pPr>
            <a:r>
              <a:rPr lang="en-US" sz="4800" dirty="0" smtClean="0"/>
              <a:t>Liquid Modernity = Post-Fordism + Neoliberal Globalization Progress-Narrative = Annihilation of IWOK languages, their living story webs &amp; ‘Mother Earth’ cultural practices</a:t>
            </a:r>
          </a:p>
        </p:txBody>
      </p:sp>
    </p:spTree>
    <p:extLst>
      <p:ext uri="{BB962C8B-B14F-4D97-AF65-F5344CB8AC3E}">
        <p14:creationId xmlns:p14="http://schemas.microsoft.com/office/powerpoint/2010/main" val="398697469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2604"/>
            <a:ext cx="8977945" cy="512759"/>
          </a:xfrm>
        </p:spPr>
        <p:txBody>
          <a:bodyPr/>
          <a:lstStyle/>
          <a:p>
            <a:pPr algn="ctr"/>
            <a:r>
              <a:rPr lang="en-US" sz="3600" b="1" dirty="0" smtClean="0"/>
              <a:t>4BL of MOTHER EARTH ECONOMY</a:t>
            </a:r>
            <a:endParaRPr lang="en-US" sz="3600" b="1" dirty="0">
              <a:solidFill>
                <a:srgbClr val="FF0000"/>
              </a:solidFill>
            </a:endParaRPr>
          </a:p>
        </p:txBody>
      </p:sp>
      <p:pic>
        <p:nvPicPr>
          <p:cNvPr id="3" name="Picture 2"/>
          <p:cNvPicPr>
            <a:picLocks noChangeAspect="1"/>
          </p:cNvPicPr>
          <p:nvPr/>
        </p:nvPicPr>
        <p:blipFill>
          <a:blip r:embed="rId2"/>
          <a:stretch>
            <a:fillRect/>
          </a:stretch>
        </p:blipFill>
        <p:spPr>
          <a:xfrm>
            <a:off x="0" y="963550"/>
            <a:ext cx="9144000" cy="5894449"/>
          </a:xfrm>
          <a:prstGeom prst="rect">
            <a:avLst/>
          </a:prstGeom>
        </p:spPr>
      </p:pic>
    </p:spTree>
    <p:extLst>
      <p:ext uri="{BB962C8B-B14F-4D97-AF65-F5344CB8AC3E}">
        <p14:creationId xmlns:p14="http://schemas.microsoft.com/office/powerpoint/2010/main" val="149201900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72935" y="274637"/>
            <a:ext cx="2288428" cy="4707079"/>
          </a:xfrm>
        </p:spPr>
        <p:txBody>
          <a:bodyPr/>
          <a:lstStyle/>
          <a:p>
            <a:r>
              <a:rPr lang="en-US" dirty="0" smtClean="0"/>
              <a:t>Cell-phone’s 3T’s + Gold</a:t>
            </a:r>
            <a:endParaRPr lang="en-US" dirty="0"/>
          </a:p>
        </p:txBody>
      </p:sp>
      <p:sp>
        <p:nvSpPr>
          <p:cNvPr id="4" name="Content Placeholder 3"/>
          <p:cNvSpPr>
            <a:spLocks noGrp="1"/>
          </p:cNvSpPr>
          <p:nvPr>
            <p:ph idx="1"/>
          </p:nvPr>
        </p:nvSpPr>
        <p:spPr>
          <a:xfrm>
            <a:off x="1089024" y="1801906"/>
            <a:ext cx="4300095" cy="4156617"/>
          </a:xfrm>
        </p:spPr>
        <p:txBody>
          <a:bodyPr>
            <a:normAutofit/>
          </a:bodyPr>
          <a:lstStyle/>
          <a:p>
            <a:pPr marL="0" indent="0">
              <a:buNone/>
            </a:pPr>
            <a:r>
              <a:rPr lang="en-US" dirty="0" smtClean="0"/>
              <a:t>Tin </a:t>
            </a:r>
            <a:r>
              <a:rPr lang="en-US" dirty="0"/>
              <a:t>is used as a solder on laptop and cellphone circuit </a:t>
            </a:r>
            <a:r>
              <a:rPr lang="en-US" dirty="0" smtClean="0"/>
              <a:t>boards</a:t>
            </a:r>
          </a:p>
          <a:p>
            <a:pPr marL="0" indent="0">
              <a:buNone/>
            </a:pPr>
            <a:r>
              <a:rPr lang="en-US" dirty="0" smtClean="0"/>
              <a:t>Tungsten </a:t>
            </a:r>
            <a:r>
              <a:rPr lang="en-US" dirty="0"/>
              <a:t>makes your cellphone </a:t>
            </a:r>
            <a:r>
              <a:rPr lang="en-US" dirty="0" smtClean="0"/>
              <a:t>vibrate</a:t>
            </a:r>
          </a:p>
          <a:p>
            <a:pPr marL="0" indent="0">
              <a:buNone/>
            </a:pPr>
            <a:r>
              <a:rPr lang="en-US" dirty="0" smtClean="0"/>
              <a:t>Tantalum </a:t>
            </a:r>
            <a:r>
              <a:rPr lang="en-US" dirty="0"/>
              <a:t>stores electricity on your </a:t>
            </a:r>
            <a:r>
              <a:rPr lang="en-US" dirty="0" smtClean="0"/>
              <a:t>cellphone </a:t>
            </a:r>
          </a:p>
          <a:p>
            <a:pPr marL="0" indent="0">
              <a:buNone/>
            </a:pPr>
            <a:r>
              <a:rPr lang="en-US" dirty="0" smtClean="0"/>
              <a:t>Gold </a:t>
            </a:r>
            <a:r>
              <a:rPr lang="en-US" dirty="0"/>
              <a:t>is used to coat the cellphone wiring </a:t>
            </a:r>
          </a:p>
        </p:txBody>
      </p:sp>
      <p:pic>
        <p:nvPicPr>
          <p:cNvPr id="6" name="Picture 5"/>
          <p:cNvPicPr>
            <a:picLocks noChangeAspect="1"/>
          </p:cNvPicPr>
          <p:nvPr/>
        </p:nvPicPr>
        <p:blipFill>
          <a:blip r:embed="rId2"/>
          <a:stretch>
            <a:fillRect/>
          </a:stretch>
        </p:blipFill>
        <p:spPr>
          <a:xfrm>
            <a:off x="5611509" y="0"/>
            <a:ext cx="3532491" cy="6858000"/>
          </a:xfrm>
          <a:prstGeom prst="rect">
            <a:avLst/>
          </a:prstGeom>
        </p:spPr>
      </p:pic>
      <p:sp>
        <p:nvSpPr>
          <p:cNvPr id="7" name="TextBox 6"/>
          <p:cNvSpPr txBox="1"/>
          <p:nvPr/>
        </p:nvSpPr>
        <p:spPr>
          <a:xfrm>
            <a:off x="1089024" y="748885"/>
            <a:ext cx="3974469" cy="369332"/>
          </a:xfrm>
          <a:prstGeom prst="rect">
            <a:avLst/>
          </a:prstGeom>
          <a:noFill/>
        </p:spPr>
        <p:txBody>
          <a:bodyPr wrap="square" rtlCol="0">
            <a:spAutoFit/>
          </a:bodyPr>
          <a:lstStyle/>
          <a:p>
            <a:r>
              <a:rPr lang="en-US" dirty="0" smtClean="0"/>
              <a:t>CONFLICT MINERALS</a:t>
            </a:r>
            <a:endParaRPr lang="en-US" dirty="0"/>
          </a:p>
        </p:txBody>
      </p:sp>
    </p:spTree>
    <p:extLst>
      <p:ext uri="{BB962C8B-B14F-4D97-AF65-F5344CB8AC3E}">
        <p14:creationId xmlns:p14="http://schemas.microsoft.com/office/powerpoint/2010/main" val="84167024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97681"/>
            <a:ext cx="8914457" cy="6858000"/>
          </a:xfrm>
          <a:prstGeom prst="rect">
            <a:avLst/>
          </a:prstGeom>
        </p:spPr>
      </p:pic>
      <p:sp>
        <p:nvSpPr>
          <p:cNvPr id="6" name="TextBox 5"/>
          <p:cNvSpPr txBox="1"/>
          <p:nvPr/>
        </p:nvSpPr>
        <p:spPr>
          <a:xfrm>
            <a:off x="1856070" y="797962"/>
            <a:ext cx="2979483" cy="1477328"/>
          </a:xfrm>
          <a:prstGeom prst="rect">
            <a:avLst/>
          </a:prstGeom>
          <a:noFill/>
        </p:spPr>
        <p:txBody>
          <a:bodyPr wrap="square" rtlCol="0">
            <a:spAutoFit/>
          </a:bodyPr>
          <a:lstStyle/>
          <a:p>
            <a:r>
              <a:rPr lang="en-US" b="1" dirty="0"/>
              <a:t>Main computer</a:t>
            </a:r>
            <a:endParaRPr lang="en-US" dirty="0"/>
          </a:p>
          <a:p>
            <a:r>
              <a:rPr lang="en-US" dirty="0"/>
              <a:t>Engine control </a:t>
            </a:r>
            <a:r>
              <a:rPr lang="en-US" dirty="0" smtClean="0"/>
              <a:t>module senses when car in LAB TEST  because steering wheel does not move</a:t>
            </a:r>
            <a:endParaRPr lang="en-US" dirty="0"/>
          </a:p>
        </p:txBody>
      </p:sp>
      <p:sp>
        <p:nvSpPr>
          <p:cNvPr id="7" name="TextBox 6"/>
          <p:cNvSpPr txBox="1"/>
          <p:nvPr/>
        </p:nvSpPr>
        <p:spPr>
          <a:xfrm>
            <a:off x="439927" y="1937334"/>
            <a:ext cx="1758382" cy="1754327"/>
          </a:xfrm>
          <a:prstGeom prst="rect">
            <a:avLst/>
          </a:prstGeom>
          <a:noFill/>
        </p:spPr>
        <p:txBody>
          <a:bodyPr wrap="square" rtlCol="0">
            <a:spAutoFit/>
          </a:bodyPr>
          <a:lstStyle/>
          <a:p>
            <a:r>
              <a:rPr lang="en-US" dirty="0"/>
              <a:t>Diesel oxidation</a:t>
            </a:r>
          </a:p>
          <a:p>
            <a:r>
              <a:rPr lang="en-US" dirty="0"/>
              <a:t>catalytic </a:t>
            </a:r>
            <a:r>
              <a:rPr lang="en-US" dirty="0" smtClean="0"/>
              <a:t>converter</a:t>
            </a:r>
            <a:endParaRPr lang="en-US" dirty="0"/>
          </a:p>
          <a:p>
            <a:r>
              <a:rPr lang="en-US" dirty="0"/>
              <a:t>&amp; Oxygen Sensor</a:t>
            </a:r>
          </a:p>
        </p:txBody>
      </p:sp>
      <p:sp>
        <p:nvSpPr>
          <p:cNvPr id="8" name="TextBox 7"/>
          <p:cNvSpPr txBox="1"/>
          <p:nvPr/>
        </p:nvSpPr>
        <p:spPr>
          <a:xfrm>
            <a:off x="2116901" y="3909665"/>
            <a:ext cx="1416476" cy="646331"/>
          </a:xfrm>
          <a:prstGeom prst="rect">
            <a:avLst/>
          </a:prstGeom>
          <a:noFill/>
        </p:spPr>
        <p:txBody>
          <a:bodyPr wrap="square" rtlCol="0">
            <a:spAutoFit/>
          </a:bodyPr>
          <a:lstStyle/>
          <a:p>
            <a:r>
              <a:rPr lang="en-US" dirty="0" smtClean="0"/>
              <a:t>Temperature Sensors</a:t>
            </a:r>
            <a:endParaRPr lang="en-US" dirty="0"/>
          </a:p>
        </p:txBody>
      </p:sp>
      <p:sp>
        <p:nvSpPr>
          <p:cNvPr id="9" name="TextBox 8"/>
          <p:cNvSpPr txBox="1"/>
          <p:nvPr/>
        </p:nvSpPr>
        <p:spPr>
          <a:xfrm>
            <a:off x="4656459" y="2307850"/>
            <a:ext cx="1953759" cy="646331"/>
          </a:xfrm>
          <a:prstGeom prst="rect">
            <a:avLst/>
          </a:prstGeom>
          <a:noFill/>
        </p:spPr>
        <p:txBody>
          <a:bodyPr wrap="square" rtlCol="0">
            <a:spAutoFit/>
          </a:bodyPr>
          <a:lstStyle/>
          <a:p>
            <a:r>
              <a:rPr lang="en-US" dirty="0" smtClean="0"/>
              <a:t>H2S Catalytic Convert</a:t>
            </a:r>
            <a:endParaRPr lang="en-US" dirty="0"/>
          </a:p>
        </p:txBody>
      </p:sp>
      <p:sp>
        <p:nvSpPr>
          <p:cNvPr id="10" name="TextBox 9"/>
          <p:cNvSpPr txBox="1"/>
          <p:nvPr/>
        </p:nvSpPr>
        <p:spPr>
          <a:xfrm>
            <a:off x="7310316" y="1400090"/>
            <a:ext cx="1269943" cy="369332"/>
          </a:xfrm>
          <a:prstGeom prst="rect">
            <a:avLst/>
          </a:prstGeom>
          <a:noFill/>
        </p:spPr>
        <p:txBody>
          <a:bodyPr wrap="square" rtlCol="0">
            <a:spAutoFit/>
          </a:bodyPr>
          <a:lstStyle/>
          <a:p>
            <a:r>
              <a:rPr lang="en-US" dirty="0" smtClean="0"/>
              <a:t>Muffler</a:t>
            </a:r>
            <a:endParaRPr lang="en-US" dirty="0"/>
          </a:p>
        </p:txBody>
      </p:sp>
      <p:sp>
        <p:nvSpPr>
          <p:cNvPr id="11" name="TextBox 10"/>
          <p:cNvSpPr txBox="1"/>
          <p:nvPr/>
        </p:nvSpPr>
        <p:spPr>
          <a:xfrm>
            <a:off x="4656459" y="3716896"/>
            <a:ext cx="4372298" cy="3108544"/>
          </a:xfrm>
          <a:prstGeom prst="rect">
            <a:avLst/>
          </a:prstGeom>
          <a:noFill/>
        </p:spPr>
        <p:txBody>
          <a:bodyPr wrap="square" rtlCol="0">
            <a:spAutoFit/>
          </a:bodyPr>
          <a:lstStyle/>
          <a:p>
            <a:r>
              <a:rPr lang="en-US" sz="2800" b="1" dirty="0"/>
              <a:t>Nitrogen oxide </a:t>
            </a:r>
            <a:r>
              <a:rPr lang="en-US" sz="2800" b="1" dirty="0" smtClean="0"/>
              <a:t>trap - </a:t>
            </a:r>
            <a:r>
              <a:rPr lang="en-US" sz="2800" dirty="0" smtClean="0"/>
              <a:t>Reduces toxic emissions. Engine used </a:t>
            </a:r>
            <a:r>
              <a:rPr lang="en-US" sz="2800" dirty="0"/>
              <a:t>more fuel </a:t>
            </a:r>
            <a:r>
              <a:rPr lang="en-US" sz="2800" dirty="0" smtClean="0"/>
              <a:t>when trap engaged. C</a:t>
            </a:r>
            <a:r>
              <a:rPr lang="en-US" sz="2800" b="1" dirty="0" smtClean="0"/>
              <a:t>omputer</a:t>
            </a:r>
            <a:r>
              <a:rPr lang="en-US" sz="2800" dirty="0" smtClean="0"/>
              <a:t> saves </a:t>
            </a:r>
            <a:r>
              <a:rPr lang="en-US" sz="2800" dirty="0"/>
              <a:t>fuel by allowing more pollutants to pass </a:t>
            </a:r>
            <a:r>
              <a:rPr lang="en-US" sz="2800" dirty="0" smtClean="0"/>
              <a:t>through exhaust </a:t>
            </a:r>
            <a:endParaRPr lang="en-US" sz="2800" dirty="0"/>
          </a:p>
        </p:txBody>
      </p:sp>
      <p:sp>
        <p:nvSpPr>
          <p:cNvPr id="2" name="TextBox 1"/>
          <p:cNvSpPr txBox="1"/>
          <p:nvPr/>
        </p:nvSpPr>
        <p:spPr>
          <a:xfrm>
            <a:off x="622830" y="341908"/>
            <a:ext cx="7168652" cy="461665"/>
          </a:xfrm>
          <a:prstGeom prst="rect">
            <a:avLst/>
          </a:prstGeom>
          <a:noFill/>
        </p:spPr>
        <p:txBody>
          <a:bodyPr wrap="square" rtlCol="0">
            <a:spAutoFit/>
          </a:bodyPr>
          <a:lstStyle/>
          <a:p>
            <a:pPr algn="ctr"/>
            <a:r>
              <a:rPr lang="en-US" sz="2400" b="1" dirty="0" smtClean="0"/>
              <a:t>MATERIAL </a:t>
            </a:r>
            <a:r>
              <a:rPr lang="en-US" sz="2400" b="1" dirty="0" smtClean="0"/>
              <a:t>STORYTELLING </a:t>
            </a:r>
            <a:r>
              <a:rPr lang="en-US" sz="2400" b="1" dirty="0" smtClean="0">
                <a:sym typeface="Wingdings"/>
              </a:rPr>
              <a:t> DIESELGATE</a:t>
            </a:r>
            <a:endParaRPr lang="en-US" sz="2400" b="1" dirty="0"/>
          </a:p>
        </p:txBody>
      </p:sp>
    </p:spTree>
    <p:extLst>
      <p:ext uri="{BB962C8B-B14F-4D97-AF65-F5344CB8AC3E}">
        <p14:creationId xmlns:p14="http://schemas.microsoft.com/office/powerpoint/2010/main" val="39308145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heel(1)">
                                      <p:cBhvr>
                                        <p:cTn id="36"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33249310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58111" cy="862845"/>
          </a:xfrm>
        </p:spPr>
        <p:txBody>
          <a:bodyPr/>
          <a:lstStyle/>
          <a:p>
            <a:r>
              <a:rPr lang="en-US" sz="4400" dirty="0" smtClean="0"/>
              <a:t>Storytelling </a:t>
            </a:r>
            <a:r>
              <a:rPr lang="en-US" sz="4400" dirty="0" smtClean="0"/>
              <a:t>of 3T’s in our Cars</a:t>
            </a:r>
            <a:endParaRPr lang="en-US" sz="4400" dirty="0"/>
          </a:p>
        </p:txBody>
      </p:sp>
      <p:pic>
        <p:nvPicPr>
          <p:cNvPr id="6" name="Picture 5"/>
          <p:cNvPicPr>
            <a:picLocks noChangeAspect="1"/>
          </p:cNvPicPr>
          <p:nvPr/>
        </p:nvPicPr>
        <p:blipFill>
          <a:blip r:embed="rId2"/>
          <a:stretch>
            <a:fillRect/>
          </a:stretch>
        </p:blipFill>
        <p:spPr>
          <a:xfrm>
            <a:off x="244220" y="862845"/>
            <a:ext cx="8677947" cy="5860843"/>
          </a:xfrm>
          <a:prstGeom prst="rect">
            <a:avLst/>
          </a:prstGeom>
        </p:spPr>
      </p:pic>
      <p:pic>
        <p:nvPicPr>
          <p:cNvPr id="8" name="Picture 7"/>
          <p:cNvPicPr>
            <a:picLocks noChangeAspect="1"/>
          </p:cNvPicPr>
          <p:nvPr/>
        </p:nvPicPr>
        <p:blipFill>
          <a:blip r:embed="rId3"/>
          <a:stretch>
            <a:fillRect/>
          </a:stretch>
        </p:blipFill>
        <p:spPr>
          <a:xfrm>
            <a:off x="0" y="862846"/>
            <a:ext cx="9144000" cy="5860842"/>
          </a:xfrm>
          <a:prstGeom prst="rect">
            <a:avLst/>
          </a:prstGeom>
        </p:spPr>
      </p:pic>
    </p:spTree>
    <p:extLst>
      <p:ext uri="{BB962C8B-B14F-4D97-AF65-F5344CB8AC3E}">
        <p14:creationId xmlns:p14="http://schemas.microsoft.com/office/powerpoint/2010/main" val="31780644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fairfoodprogram.org/cms/wp-content/uploads/2016/02/Savory_Ad_3_shadow_114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176" y="399193"/>
            <a:ext cx="8499475" cy="504004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78176" y="5543912"/>
            <a:ext cx="8499475" cy="1015663"/>
          </a:xfrm>
          <a:prstGeom prst="rect">
            <a:avLst/>
          </a:prstGeom>
          <a:solidFill>
            <a:srgbClr val="008000"/>
          </a:solidFill>
        </p:spPr>
        <p:txBody>
          <a:bodyPr wrap="square">
            <a:spAutoFit/>
          </a:bodyPr>
          <a:lstStyle/>
          <a:p>
            <a:r>
              <a:rPr lang="en-US" sz="2000" b="1" dirty="0">
                <a:solidFill>
                  <a:schemeClr val="bg1">
                    <a:lumMod val="20000"/>
                    <a:lumOff val="80000"/>
                  </a:schemeClr>
                </a:solidFill>
              </a:rPr>
              <a:t>Fair Food Program — the unfolding story of increasing compliance through the constant back and forth of audits, investigations, and corrections — over the course of all six seasons of the Program’s operation</a:t>
            </a:r>
          </a:p>
        </p:txBody>
      </p:sp>
    </p:spTree>
    <p:extLst>
      <p:ext uri="{BB962C8B-B14F-4D97-AF65-F5344CB8AC3E}">
        <p14:creationId xmlns:p14="http://schemas.microsoft.com/office/powerpoint/2010/main" val="318264239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933" y="107577"/>
            <a:ext cx="9013067" cy="1653988"/>
          </a:xfrm>
        </p:spPr>
        <p:txBody>
          <a:bodyPr/>
          <a:lstStyle/>
          <a:p>
            <a:r>
              <a:rPr lang="en-US" dirty="0" smtClean="0"/>
              <a:t>How can you help end global slavery supply chain?</a:t>
            </a:r>
            <a:endParaRPr lang="en-US" dirty="0"/>
          </a:p>
        </p:txBody>
      </p:sp>
      <p:sp>
        <p:nvSpPr>
          <p:cNvPr id="3" name="Content Placeholder 2"/>
          <p:cNvSpPr>
            <a:spLocks noGrp="1"/>
          </p:cNvSpPr>
          <p:nvPr>
            <p:ph idx="1"/>
          </p:nvPr>
        </p:nvSpPr>
        <p:spPr>
          <a:xfrm>
            <a:off x="130933" y="1882587"/>
            <a:ext cx="4060067" cy="4838887"/>
          </a:xfrm>
        </p:spPr>
        <p:txBody>
          <a:bodyPr>
            <a:noAutofit/>
          </a:bodyPr>
          <a:lstStyle/>
          <a:p>
            <a:pPr marL="0" indent="0">
              <a:buNone/>
            </a:pPr>
            <a:r>
              <a:rPr lang="en-US" sz="2800" b="0" dirty="0" smtClean="0"/>
              <a:t>Worker </a:t>
            </a:r>
            <a:r>
              <a:rPr lang="en-US" sz="2800" b="0" dirty="0"/>
              <a:t>education, </a:t>
            </a:r>
            <a:endParaRPr lang="en-US" sz="2800" b="0" dirty="0" smtClean="0"/>
          </a:p>
          <a:p>
            <a:pPr marL="0" indent="0">
              <a:buNone/>
            </a:pPr>
            <a:r>
              <a:rPr lang="en-US" sz="2800" b="0" dirty="0"/>
              <a:t>W</a:t>
            </a:r>
            <a:r>
              <a:rPr lang="en-US" sz="2800" b="0" dirty="0" smtClean="0"/>
              <a:t>orker</a:t>
            </a:r>
            <a:r>
              <a:rPr lang="en-US" sz="2800" b="0" dirty="0"/>
              <a:t>-driven alliances, &amp; </a:t>
            </a:r>
            <a:endParaRPr lang="en-US" sz="2800" b="0" dirty="0" smtClean="0"/>
          </a:p>
          <a:p>
            <a:pPr marL="0" indent="0">
              <a:buNone/>
            </a:pPr>
            <a:r>
              <a:rPr lang="en-US" sz="2800" b="0" dirty="0"/>
              <a:t>S</a:t>
            </a:r>
            <a:r>
              <a:rPr lang="en-US" sz="2800" b="0" dirty="0" smtClean="0"/>
              <a:t>ystem </a:t>
            </a:r>
            <a:r>
              <a:rPr lang="en-US" sz="2800" b="0" dirty="0"/>
              <a:t>of alliance of consumers, brands, growers, and </a:t>
            </a:r>
            <a:r>
              <a:rPr lang="en-US" sz="2800" b="0" dirty="0" smtClean="0"/>
              <a:t>workers</a:t>
            </a:r>
          </a:p>
          <a:p>
            <a:pPr marL="0" indent="0">
              <a:buNone/>
            </a:pPr>
            <a:r>
              <a:rPr lang="en-US" sz="2800" b="0" dirty="0" smtClean="0"/>
              <a:t>This </a:t>
            </a:r>
            <a:r>
              <a:rPr lang="en-US" sz="2800" b="0" dirty="0"/>
              <a:t>creates revolutionary changes  </a:t>
            </a:r>
          </a:p>
          <a:p>
            <a:pPr marL="0" indent="0">
              <a:buNone/>
            </a:pPr>
            <a:endParaRPr lang="en-US" sz="3200" dirty="0"/>
          </a:p>
        </p:txBody>
      </p:sp>
      <p:sp>
        <p:nvSpPr>
          <p:cNvPr id="4" name="Slide Number Placeholder 3"/>
          <p:cNvSpPr>
            <a:spLocks noGrp="1"/>
          </p:cNvSpPr>
          <p:nvPr>
            <p:ph type="sldNum" sz="quarter" idx="12"/>
          </p:nvPr>
        </p:nvSpPr>
        <p:spPr/>
        <p:txBody>
          <a:bodyPr/>
          <a:lstStyle/>
          <a:p>
            <a:fld id="{651FC063-5EA9-49AF-AFAF-D68C9E82B23B}" type="slidenum">
              <a:rPr lang="en-US" smtClean="0"/>
              <a:pPr/>
              <a:t>36</a:t>
            </a:fld>
            <a:endParaRPr lang="en-US" dirty="0"/>
          </a:p>
        </p:txBody>
      </p:sp>
      <p:pic>
        <p:nvPicPr>
          <p:cNvPr id="5" name="Picture 4"/>
          <p:cNvPicPr>
            <a:picLocks noChangeAspect="1"/>
          </p:cNvPicPr>
          <p:nvPr/>
        </p:nvPicPr>
        <p:blipFill>
          <a:blip r:embed="rId2"/>
          <a:stretch>
            <a:fillRect/>
          </a:stretch>
        </p:blipFill>
        <p:spPr>
          <a:xfrm>
            <a:off x="4191000" y="2236099"/>
            <a:ext cx="4741305" cy="3162414"/>
          </a:xfrm>
          <a:prstGeom prst="rect">
            <a:avLst/>
          </a:prstGeom>
        </p:spPr>
      </p:pic>
    </p:spTree>
    <p:extLst>
      <p:ext uri="{BB962C8B-B14F-4D97-AF65-F5344CB8AC3E}">
        <p14:creationId xmlns:p14="http://schemas.microsoft.com/office/powerpoint/2010/main" val="130347073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342900"/>
            <a:ext cx="9144000" cy="6170738"/>
          </a:xfrm>
          <a:prstGeom prst="rect">
            <a:avLst/>
          </a:prstGeom>
        </p:spPr>
      </p:pic>
    </p:spTree>
    <p:extLst>
      <p:ext uri="{BB962C8B-B14F-4D97-AF65-F5344CB8AC3E}">
        <p14:creationId xmlns:p14="http://schemas.microsoft.com/office/powerpoint/2010/main" val="91072371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274638"/>
            <a:ext cx="8001000" cy="753401"/>
          </a:xfrm>
        </p:spPr>
        <p:txBody>
          <a:bodyPr/>
          <a:lstStyle/>
          <a:p>
            <a:r>
              <a:rPr lang="en-US" dirty="0" smtClean="0"/>
              <a:t>As we approach 6</a:t>
            </a:r>
            <a:r>
              <a:rPr lang="en-US" baseline="30000" dirty="0" smtClean="0"/>
              <a:t>th</a:t>
            </a:r>
            <a:r>
              <a:rPr lang="en-US" dirty="0" smtClean="0"/>
              <a:t> Extinction</a:t>
            </a:r>
            <a:endParaRPr lang="en-US" dirty="0"/>
          </a:p>
        </p:txBody>
      </p:sp>
      <p:sp>
        <p:nvSpPr>
          <p:cNvPr id="4" name="Slide Number Placeholder 3"/>
          <p:cNvSpPr>
            <a:spLocks noGrp="1"/>
          </p:cNvSpPr>
          <p:nvPr>
            <p:ph type="sldNum" sz="quarter" idx="12"/>
          </p:nvPr>
        </p:nvSpPr>
        <p:spPr/>
        <p:txBody>
          <a:bodyPr/>
          <a:lstStyle/>
          <a:p>
            <a:fld id="{D739C4FB-7D33-419B-8833-D1372BFD11C8}" type="slidenum">
              <a:rPr lang="en-US" smtClean="0"/>
              <a:t>38</a:t>
            </a:fld>
            <a:endParaRPr lang="en-US" dirty="0"/>
          </a:p>
        </p:txBody>
      </p:sp>
      <p:pic>
        <p:nvPicPr>
          <p:cNvPr id="5" name="Picture 4"/>
          <p:cNvPicPr>
            <a:picLocks noChangeAspect="1"/>
          </p:cNvPicPr>
          <p:nvPr/>
        </p:nvPicPr>
        <p:blipFill>
          <a:blip r:embed="rId2"/>
          <a:stretch>
            <a:fillRect/>
          </a:stretch>
        </p:blipFill>
        <p:spPr>
          <a:xfrm>
            <a:off x="2196207" y="1852363"/>
            <a:ext cx="4835445" cy="5005637"/>
          </a:xfrm>
          <a:prstGeom prst="rect">
            <a:avLst/>
          </a:prstGeom>
        </p:spPr>
      </p:pic>
    </p:spTree>
    <p:extLst>
      <p:ext uri="{BB962C8B-B14F-4D97-AF65-F5344CB8AC3E}">
        <p14:creationId xmlns:p14="http://schemas.microsoft.com/office/powerpoint/2010/main" val="31576800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354504" y="1261781"/>
            <a:ext cx="4445271" cy="3451622"/>
          </a:xfrm>
          <a:prstGeom prst="rect">
            <a:avLst/>
          </a:prstGeom>
        </p:spPr>
      </p:pic>
      <p:sp>
        <p:nvSpPr>
          <p:cNvPr id="6" name="Title 5"/>
          <p:cNvSpPr>
            <a:spLocks noGrp="1"/>
          </p:cNvSpPr>
          <p:nvPr>
            <p:ph type="title"/>
          </p:nvPr>
        </p:nvSpPr>
        <p:spPr/>
        <p:txBody>
          <a:bodyPr/>
          <a:lstStyle/>
          <a:p>
            <a:r>
              <a:rPr lang="en-US" dirty="0" smtClean="0"/>
              <a:t>Pause for Q&amp;A</a:t>
            </a:r>
            <a:endParaRPr lang="en-US" dirty="0"/>
          </a:p>
        </p:txBody>
      </p:sp>
    </p:spTree>
    <p:extLst>
      <p:ext uri="{BB962C8B-B14F-4D97-AF65-F5344CB8AC3E}">
        <p14:creationId xmlns:p14="http://schemas.microsoft.com/office/powerpoint/2010/main" val="147284752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7688"/>
            <a:ext cx="9144000" cy="1733961"/>
          </a:xfrm>
        </p:spPr>
        <p:txBody>
          <a:bodyPr/>
          <a:lstStyle/>
          <a:p>
            <a:r>
              <a:rPr lang="en-US" sz="4800" dirty="0" smtClean="0"/>
              <a:t>Liquid Modernity meets Neoliberalism </a:t>
            </a:r>
            <a:r>
              <a:rPr lang="en-US" sz="4800" dirty="0" smtClean="0"/>
              <a:t>in TRUMPLAND</a:t>
            </a:r>
            <a:endParaRPr lang="en-US" sz="4800" dirty="0"/>
          </a:p>
        </p:txBody>
      </p:sp>
      <p:pic>
        <p:nvPicPr>
          <p:cNvPr id="4" name="Picture 3"/>
          <p:cNvPicPr>
            <a:picLocks noChangeAspect="1"/>
          </p:cNvPicPr>
          <p:nvPr/>
        </p:nvPicPr>
        <p:blipFill>
          <a:blip r:embed="rId3"/>
          <a:stretch>
            <a:fillRect/>
          </a:stretch>
        </p:blipFill>
        <p:spPr>
          <a:xfrm>
            <a:off x="825500" y="1926948"/>
            <a:ext cx="7493000" cy="4445000"/>
          </a:xfrm>
          <a:prstGeom prst="rect">
            <a:avLst/>
          </a:prstGeom>
        </p:spPr>
      </p:pic>
    </p:spTree>
    <p:extLst>
      <p:ext uri="{BB962C8B-B14F-4D97-AF65-F5344CB8AC3E}">
        <p14:creationId xmlns:p14="http://schemas.microsoft.com/office/powerpoint/2010/main" val="223757808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Content Placeholder 2"/>
          <p:cNvSpPr>
            <a:spLocks noGrp="1"/>
          </p:cNvSpPr>
          <p:nvPr>
            <p:ph idx="1"/>
          </p:nvPr>
        </p:nvSpPr>
        <p:spPr>
          <a:xfrm>
            <a:off x="571500" y="1684781"/>
            <a:ext cx="8222201" cy="1794265"/>
          </a:xfrm>
        </p:spPr>
        <p:txBody>
          <a:bodyPr>
            <a:normAutofit fontScale="55000" lnSpcReduction="20000"/>
          </a:bodyPr>
          <a:lstStyle/>
          <a:p>
            <a:pPr marL="0" indent="0" algn="ctr">
              <a:buNone/>
            </a:pPr>
            <a:r>
              <a:rPr lang="en-US" sz="5500" b="1" dirty="0" smtClean="0"/>
              <a:t>Question &amp; Answers </a:t>
            </a:r>
            <a:r>
              <a:rPr lang="en-US" sz="5500" b="1" dirty="0" smtClean="0"/>
              <a:t>about STORYTELLING</a:t>
            </a:r>
            <a:endParaRPr lang="en-US" sz="5500" b="1" dirty="0" smtClean="0"/>
          </a:p>
          <a:p>
            <a:pPr marL="0" indent="0" algn="ctr">
              <a:buNone/>
            </a:pPr>
            <a:r>
              <a:rPr lang="en-US" sz="5100" b="1" dirty="0" smtClean="0"/>
              <a:t>Slides </a:t>
            </a:r>
            <a:r>
              <a:rPr lang="en-US" sz="5100" b="1" dirty="0"/>
              <a:t>&amp; books </a:t>
            </a:r>
            <a:r>
              <a:rPr lang="en-US" sz="5100" b="1" dirty="0" smtClean="0"/>
              <a:t>at </a:t>
            </a:r>
            <a:r>
              <a:rPr lang="en-US" sz="5600" b="1" dirty="0" smtClean="0">
                <a:hlinkClick r:id="rId2"/>
              </a:rPr>
              <a:t>http://davidboje.com/</a:t>
            </a:r>
            <a:r>
              <a:rPr lang="en-US" sz="5600" b="1" dirty="0" smtClean="0">
                <a:hlinkClick r:id="rId2"/>
              </a:rPr>
              <a:t>Paris</a:t>
            </a:r>
            <a:endParaRPr lang="en-US" sz="5600" b="1" dirty="0" smtClean="0"/>
          </a:p>
        </p:txBody>
      </p:sp>
      <p:pic>
        <p:nvPicPr>
          <p:cNvPr id="4" name="Picture 3"/>
          <p:cNvPicPr>
            <a:picLocks noChangeAspect="1"/>
          </p:cNvPicPr>
          <p:nvPr/>
        </p:nvPicPr>
        <p:blipFill>
          <a:blip r:embed="rId3"/>
          <a:stretch>
            <a:fillRect/>
          </a:stretch>
        </p:blipFill>
        <p:spPr>
          <a:xfrm>
            <a:off x="1625780" y="3644714"/>
            <a:ext cx="6500492" cy="3213286"/>
          </a:xfrm>
          <a:prstGeom prst="rect">
            <a:avLst/>
          </a:prstGeom>
        </p:spPr>
      </p:pic>
    </p:spTree>
    <p:extLst>
      <p:ext uri="{BB962C8B-B14F-4D97-AF65-F5344CB8AC3E}">
        <p14:creationId xmlns:p14="http://schemas.microsoft.com/office/powerpoint/2010/main" val="322780777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r>
              <a:rPr lang="en-US" sz="3200" b="1" dirty="0"/>
              <a:t>What is Globalization doing to End the </a:t>
            </a:r>
            <a:r>
              <a:rPr lang="en-US" sz="3200" b="1" dirty="0" smtClean="0"/>
              <a:t>World in your children’s children’s lifetime?</a:t>
            </a:r>
            <a:endParaRPr lang="en-US" sz="3200" b="1" dirty="0"/>
          </a:p>
        </p:txBody>
      </p:sp>
      <p:sp>
        <p:nvSpPr>
          <p:cNvPr id="3" name="Content Placeholder 2"/>
          <p:cNvSpPr>
            <a:spLocks noGrp="1"/>
          </p:cNvSpPr>
          <p:nvPr>
            <p:ph idx="1"/>
          </p:nvPr>
        </p:nvSpPr>
        <p:spPr>
          <a:xfrm>
            <a:off x="571500" y="1740809"/>
            <a:ext cx="8001000" cy="4994122"/>
          </a:xfrm>
        </p:spPr>
        <p:txBody>
          <a:bodyPr>
            <a:normAutofit fontScale="92500" lnSpcReduction="20000"/>
          </a:bodyPr>
          <a:lstStyle/>
          <a:p>
            <a:pPr marL="0" indent="0">
              <a:buNone/>
            </a:pPr>
            <a:r>
              <a:rPr lang="en-US" dirty="0" smtClean="0"/>
              <a:t>Results of focus groups so far, when asked: </a:t>
            </a:r>
            <a:r>
              <a:rPr lang="en-US" b="1" dirty="0" smtClean="0"/>
              <a:t>What was #1 Extinction threat that can bring about end of the world?</a:t>
            </a:r>
          </a:p>
          <a:p>
            <a:pPr>
              <a:buAutoNum type="arabicPeriod"/>
            </a:pPr>
            <a:r>
              <a:rPr lang="en-US" sz="3000" b="1" dirty="0" smtClean="0">
                <a:solidFill>
                  <a:srgbClr val="FF0000"/>
                </a:solidFill>
              </a:rPr>
              <a:t>Donald J. Trump</a:t>
            </a:r>
          </a:p>
          <a:p>
            <a:pPr>
              <a:buAutoNum type="arabicPeriod"/>
            </a:pPr>
            <a:r>
              <a:rPr lang="en-US" dirty="0" smtClean="0"/>
              <a:t>Climate Change</a:t>
            </a:r>
          </a:p>
          <a:p>
            <a:pPr>
              <a:buAutoNum type="arabicPeriod"/>
            </a:pPr>
            <a:r>
              <a:rPr lang="en-US" dirty="0" smtClean="0"/>
              <a:t>Nuclear War</a:t>
            </a:r>
          </a:p>
          <a:p>
            <a:pPr>
              <a:buAutoNum type="arabicPeriod"/>
            </a:pPr>
            <a:r>
              <a:rPr lang="en-US" dirty="0" smtClean="0"/>
              <a:t>Pandemic</a:t>
            </a:r>
          </a:p>
          <a:p>
            <a:pPr>
              <a:buAutoNum type="arabicPeriod"/>
            </a:pPr>
            <a:r>
              <a:rPr lang="en-US" dirty="0" smtClean="0"/>
              <a:t>Introduction of Exotic Species</a:t>
            </a:r>
          </a:p>
          <a:p>
            <a:pPr>
              <a:buAutoNum type="arabicPeriod"/>
            </a:pPr>
            <a:r>
              <a:rPr lang="en-US" dirty="0" smtClean="0"/>
              <a:t>Deforestation/Habitat Loss</a:t>
            </a:r>
          </a:p>
          <a:p>
            <a:pPr>
              <a:buAutoNum type="arabicPeriod"/>
            </a:pPr>
            <a:r>
              <a:rPr lang="en-US" dirty="0" smtClean="0"/>
              <a:t>Pollution</a:t>
            </a:r>
          </a:p>
          <a:p>
            <a:pPr>
              <a:buAutoNum type="arabicPeriod"/>
            </a:pPr>
            <a:r>
              <a:rPr lang="en-US" dirty="0" smtClean="0"/>
              <a:t>Non-human causes </a:t>
            </a:r>
            <a:r>
              <a:rPr lang="en-US" dirty="0" smtClean="0">
                <a:sym typeface="Wingdings"/>
              </a:rPr>
              <a:t></a:t>
            </a:r>
            <a:r>
              <a:rPr lang="en-US" dirty="0" smtClean="0"/>
              <a:t>Asteroid</a:t>
            </a:r>
            <a:r>
              <a:rPr lang="en-US" dirty="0" smtClean="0">
                <a:sym typeface="Wingdings"/>
              </a:rPr>
              <a:t>, Alien Invasion, etc.</a:t>
            </a:r>
            <a:endParaRPr lang="en-US" dirty="0" smtClean="0"/>
          </a:p>
        </p:txBody>
      </p:sp>
      <p:sp>
        <p:nvSpPr>
          <p:cNvPr id="4" name="TextBox 3"/>
          <p:cNvSpPr txBox="1"/>
          <p:nvPr/>
        </p:nvSpPr>
        <p:spPr>
          <a:xfrm>
            <a:off x="5451437" y="3067818"/>
            <a:ext cx="3310820" cy="3046988"/>
          </a:xfrm>
          <a:prstGeom prst="rect">
            <a:avLst/>
          </a:prstGeom>
          <a:noFill/>
        </p:spPr>
        <p:txBody>
          <a:bodyPr wrap="square" rtlCol="0">
            <a:spAutoFit/>
          </a:bodyPr>
          <a:lstStyle/>
          <a:p>
            <a:r>
              <a:rPr lang="en-US" sz="3200" b="1" dirty="0"/>
              <a:t>Extinction Event: causes drastic change in # of species in short period of geologic time</a:t>
            </a:r>
          </a:p>
        </p:txBody>
      </p:sp>
    </p:spTree>
    <p:extLst>
      <p:ext uri="{BB962C8B-B14F-4D97-AF65-F5344CB8AC3E}">
        <p14:creationId xmlns:p14="http://schemas.microsoft.com/office/powerpoint/2010/main" val="10521508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heckerboard(across)">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heckerboard(across)">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checkerboard(across)">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checkerboard(across)">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checkerboard(across)">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274638"/>
            <a:ext cx="8001000" cy="958672"/>
          </a:xfrm>
        </p:spPr>
        <p:txBody>
          <a:bodyPr/>
          <a:lstStyle/>
          <a:p>
            <a:r>
              <a:rPr lang="en-US" dirty="0" smtClean="0"/>
              <a:t>Who Will Inherit the Earth?</a:t>
            </a:r>
            <a:endParaRPr lang="en-US" dirty="0"/>
          </a:p>
        </p:txBody>
      </p:sp>
      <p:sp>
        <p:nvSpPr>
          <p:cNvPr id="3" name="Content Placeholder 2"/>
          <p:cNvSpPr>
            <a:spLocks noGrp="1"/>
          </p:cNvSpPr>
          <p:nvPr>
            <p:ph idx="1"/>
          </p:nvPr>
        </p:nvSpPr>
        <p:spPr>
          <a:xfrm>
            <a:off x="305309" y="1819438"/>
            <a:ext cx="8719621" cy="4933242"/>
          </a:xfrm>
        </p:spPr>
        <p:txBody>
          <a:bodyPr>
            <a:normAutofit fontScale="92500" lnSpcReduction="10000"/>
          </a:bodyPr>
          <a:lstStyle/>
          <a:p>
            <a:pPr marL="0" indent="0">
              <a:buNone/>
            </a:pPr>
            <a:r>
              <a:rPr lang="en-US" sz="4000" dirty="0"/>
              <a:t>Cockroaches are only sustainable species in liquid modernity’s combination of post-Fordism and the instability of globalization predatory growthmania scale, greed of 1% billionaires to have all the economic-wealth, and gluttony of consumer culture for more and more, mostly useless, stuff, resulting in 6</a:t>
            </a:r>
            <a:r>
              <a:rPr lang="en-US" sz="4000" baseline="30000" dirty="0"/>
              <a:t>th</a:t>
            </a:r>
            <a:r>
              <a:rPr lang="en-US" sz="4000" dirty="0"/>
              <a:t> Extinction.</a:t>
            </a:r>
          </a:p>
          <a:p>
            <a:pPr marL="0" indent="0">
              <a:buNone/>
            </a:pPr>
            <a:endParaRPr lang="en-US" dirty="0"/>
          </a:p>
        </p:txBody>
      </p:sp>
    </p:spTree>
    <p:extLst>
      <p:ext uri="{BB962C8B-B14F-4D97-AF65-F5344CB8AC3E}">
        <p14:creationId xmlns:p14="http://schemas.microsoft.com/office/powerpoint/2010/main" val="136445795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9144000" cy="6858000"/>
          </a:xfrm>
          <a:prstGeom prst="rect">
            <a:avLst/>
          </a:prstGeom>
        </p:spPr>
      </p:pic>
    </p:spTree>
    <p:extLst>
      <p:ext uri="{BB962C8B-B14F-4D97-AF65-F5344CB8AC3E}">
        <p14:creationId xmlns:p14="http://schemas.microsoft.com/office/powerpoint/2010/main" val="417115204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6</a:t>
            </a:r>
            <a:r>
              <a:rPr lang="en-US" baseline="30000" dirty="0" smtClean="0"/>
              <a:t>th</a:t>
            </a:r>
            <a:r>
              <a:rPr lang="en-US" dirty="0" smtClean="0"/>
              <a:t> Extinction</a:t>
            </a:r>
            <a:endParaRPr lang="en-US" dirty="0"/>
          </a:p>
        </p:txBody>
      </p:sp>
      <p:sp>
        <p:nvSpPr>
          <p:cNvPr id="3" name="Content Placeholder 2"/>
          <p:cNvSpPr>
            <a:spLocks noGrp="1"/>
          </p:cNvSpPr>
          <p:nvPr>
            <p:ph idx="1"/>
          </p:nvPr>
        </p:nvSpPr>
        <p:spPr>
          <a:xfrm>
            <a:off x="479473" y="1684536"/>
            <a:ext cx="8487964" cy="4962898"/>
          </a:xfrm>
        </p:spPr>
        <p:txBody>
          <a:bodyPr>
            <a:normAutofit lnSpcReduction="10000"/>
          </a:bodyPr>
          <a:lstStyle/>
          <a:p>
            <a:pPr marL="0" indent="0">
              <a:buNone/>
            </a:pPr>
            <a:r>
              <a:rPr lang="en-US" dirty="0"/>
              <a:t>Sixth Mass </a:t>
            </a:r>
            <a:r>
              <a:rPr lang="en-US" dirty="0" smtClean="0"/>
              <a:t>Extinction </a:t>
            </a:r>
            <a:r>
              <a:rPr lang="en-US" dirty="0"/>
              <a:t>is a </a:t>
            </a:r>
            <a:r>
              <a:rPr lang="en-US" b="1" dirty="0"/>
              <a:t>massive die-off </a:t>
            </a:r>
            <a:r>
              <a:rPr lang="en-US" dirty="0"/>
              <a:t>of plants and animals all across the planet. </a:t>
            </a:r>
            <a:endParaRPr lang="en-US" b="1" dirty="0" smtClean="0"/>
          </a:p>
          <a:p>
            <a:pPr marL="0" indent="0">
              <a:buNone/>
            </a:pPr>
            <a:r>
              <a:rPr lang="en-US" b="1" dirty="0" smtClean="0"/>
              <a:t>Also known as Holocene extinction (mostly caused by HUMANS) </a:t>
            </a:r>
            <a:r>
              <a:rPr lang="en-US" dirty="0"/>
              <a:t>or </a:t>
            </a:r>
            <a:r>
              <a:rPr lang="en-US" b="1" dirty="0"/>
              <a:t>Anthropocene </a:t>
            </a:r>
            <a:r>
              <a:rPr lang="en-US" b="1" dirty="0" smtClean="0"/>
              <a:t>extinction (abrupt enough HUMAN CAUSED EXTINCTION, to be its own epoch)</a:t>
            </a:r>
            <a:endParaRPr lang="en-US" b="1" dirty="0"/>
          </a:p>
          <a:p>
            <a:pPr marL="0" indent="0">
              <a:buNone/>
            </a:pPr>
            <a:r>
              <a:rPr lang="en-US" dirty="0" smtClean="0"/>
              <a:t>If </a:t>
            </a:r>
            <a:r>
              <a:rPr lang="en-US" dirty="0" smtClean="0"/>
              <a:t>current </a:t>
            </a:r>
            <a:r>
              <a:rPr lang="en-US" dirty="0"/>
              <a:t>rate of human disruption of </a:t>
            </a:r>
            <a:r>
              <a:rPr lang="en-US" dirty="0" smtClean="0"/>
              <a:t>BIOSPHERE continues then ½ of Earth higher life forms will be extinct by 2100.</a:t>
            </a:r>
          </a:p>
          <a:p>
            <a:pPr marL="0" indent="0">
              <a:buNone/>
            </a:pPr>
            <a:r>
              <a:rPr lang="en-US" sz="4000" b="1" dirty="0" smtClean="0"/>
              <a:t>6</a:t>
            </a:r>
            <a:r>
              <a:rPr lang="en-US" sz="4000" b="1" baseline="30000" dirty="0" smtClean="0"/>
              <a:t>th</a:t>
            </a:r>
            <a:r>
              <a:rPr lang="en-US" sz="4000" b="1" dirty="0" smtClean="0"/>
              <a:t> Extinction is 10 to 100 times greater than any previous mass </a:t>
            </a:r>
            <a:r>
              <a:rPr lang="en-US" sz="4000" b="1" dirty="0" smtClean="0"/>
              <a:t>extinction</a:t>
            </a:r>
            <a:endParaRPr lang="en-US" sz="4000" b="1" dirty="0" smtClean="0"/>
          </a:p>
        </p:txBody>
      </p:sp>
    </p:spTree>
    <p:extLst>
      <p:ext uri="{BB962C8B-B14F-4D97-AF65-F5344CB8AC3E}">
        <p14:creationId xmlns:p14="http://schemas.microsoft.com/office/powerpoint/2010/main" val="199710370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684" y="226772"/>
            <a:ext cx="8815134" cy="1088511"/>
          </a:xfrm>
        </p:spPr>
        <p:txBody>
          <a:bodyPr/>
          <a:lstStyle/>
          <a:p>
            <a:r>
              <a:rPr lang="en-US" dirty="0" smtClean="0"/>
              <a:t>Myth: Globalization has no alternative</a:t>
            </a:r>
            <a:endParaRPr lang="en-US" dirty="0"/>
          </a:p>
        </p:txBody>
      </p:sp>
      <p:sp>
        <p:nvSpPr>
          <p:cNvPr id="4" name="Slide Number Placeholder 3"/>
          <p:cNvSpPr>
            <a:spLocks noGrp="1"/>
          </p:cNvSpPr>
          <p:nvPr>
            <p:ph type="sldNum" sz="quarter" idx="12"/>
          </p:nvPr>
        </p:nvSpPr>
        <p:spPr/>
        <p:txBody>
          <a:bodyPr/>
          <a:lstStyle/>
          <a:p>
            <a:fld id="{D739C4FB-7D33-419B-8833-D1372BFD11C8}" type="slidenum">
              <a:rPr lang="en-US" smtClean="0"/>
              <a:t>9</a:t>
            </a:fld>
            <a:endParaRPr lang="en-US" dirty="0"/>
          </a:p>
        </p:txBody>
      </p:sp>
      <p:pic>
        <p:nvPicPr>
          <p:cNvPr id="5" name="Picture 4"/>
          <p:cNvPicPr>
            <a:picLocks noChangeAspect="1"/>
          </p:cNvPicPr>
          <p:nvPr/>
        </p:nvPicPr>
        <p:blipFill>
          <a:blip r:embed="rId2"/>
          <a:stretch>
            <a:fillRect/>
          </a:stretch>
        </p:blipFill>
        <p:spPr>
          <a:xfrm>
            <a:off x="1415900" y="1760643"/>
            <a:ext cx="5766241" cy="5097357"/>
          </a:xfrm>
          <a:prstGeom prst="rect">
            <a:avLst/>
          </a:prstGeom>
        </p:spPr>
      </p:pic>
    </p:spTree>
    <p:extLst>
      <p:ext uri="{BB962C8B-B14F-4D97-AF65-F5344CB8AC3E}">
        <p14:creationId xmlns:p14="http://schemas.microsoft.com/office/powerpoint/2010/main" val="2183243543"/>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Travelogue">
  <a:themeElements>
    <a:clrScheme name="Travelogue">
      <a:dk1>
        <a:sysClr val="windowText" lastClr="000000"/>
      </a:dk1>
      <a:lt1>
        <a:srgbClr val="EAC968"/>
      </a:lt1>
      <a:dk2>
        <a:srgbClr val="2A2515"/>
      </a:dk2>
      <a:lt2>
        <a:srgbClr val="82682C"/>
      </a:lt2>
      <a:accent1>
        <a:srgbClr val="B74D21"/>
      </a:accent1>
      <a:accent2>
        <a:srgbClr val="A32323"/>
      </a:accent2>
      <a:accent3>
        <a:srgbClr val="4576A3"/>
      </a:accent3>
      <a:accent4>
        <a:srgbClr val="615D9A"/>
      </a:accent4>
      <a:accent5>
        <a:srgbClr val="67924B"/>
      </a:accent5>
      <a:accent6>
        <a:srgbClr val="BF7B1B"/>
      </a:accent6>
      <a:hlink>
        <a:srgbClr val="99350B"/>
      </a:hlink>
      <a:folHlink>
        <a:srgbClr val="785140"/>
      </a:folHlink>
    </a:clrScheme>
    <a:fontScheme name="Travelogue">
      <a:majorFont>
        <a:latin typeface="Calisto MT"/>
        <a:ea typeface=""/>
        <a:cs typeface=""/>
        <a:font script="Jpan" typeface="ＭＳ 明朝"/>
        <a:font script="Hans" typeface="宋体"/>
        <a:font script="Hant" typeface="新細明體"/>
      </a:majorFont>
      <a:minorFont>
        <a:latin typeface="Calisto MT"/>
        <a:ea typeface=""/>
        <a:cs typeface=""/>
        <a:font script="Jpan" typeface="ＭＳ 明朝"/>
        <a:font script="Hans" typeface="宋体"/>
        <a:font script="Hant" typeface="新細明體"/>
      </a:minorFont>
    </a:fontScheme>
    <a:fmtScheme name="Travelogue">
      <a:fillStyleLst>
        <a:solidFill>
          <a:schemeClr val="phClr"/>
        </a:solidFill>
        <a:blipFill rotWithShape="1">
          <a:blip xmlns:r="http://schemas.openxmlformats.org/officeDocument/2006/relationships" r:embed="rId1">
            <a:duotone>
              <a:schemeClr val="phClr">
                <a:shade val="20000"/>
                <a:satMod val="130000"/>
              </a:schemeClr>
              <a:schemeClr val="phClr">
                <a:tint val="80000"/>
                <a:satMod val="150000"/>
              </a:schemeClr>
            </a:duotone>
          </a:blip>
          <a:tile tx="0" ty="0" sx="50000" sy="50000" flip="none" algn="tl"/>
        </a:blipFill>
        <a:blipFill rotWithShape="1">
          <a:blip xmlns:r="http://schemas.openxmlformats.org/officeDocument/2006/relationships" r:embed="rId2">
            <a:duotone>
              <a:schemeClr val="phClr">
                <a:shade val="20000"/>
                <a:satMod val="130000"/>
              </a:schemeClr>
              <a:schemeClr val="phClr">
                <a:tint val="80000"/>
                <a:satMod val="150000"/>
              </a:schemeClr>
            </a:duotone>
          </a:blip>
          <a:tile tx="0" ty="0" sx="50000" sy="50000" flip="none" algn="tl"/>
        </a:blip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dir="6600000" sx="102000" sy="102000" rotWithShape="0">
              <a:srgbClr val="000000">
                <a:alpha val="35000"/>
              </a:srgbClr>
            </a:outerShdw>
          </a:effectLst>
        </a:effectStyle>
        <a:effectStyle>
          <a:effectLst>
            <a:outerShdw blurRad="88900" dist="63500" dir="2400000" rotWithShape="0">
              <a:srgbClr val="000000">
                <a:alpha val="50000"/>
              </a:srgbClr>
            </a:outerShdw>
          </a:effectLst>
          <a:scene3d>
            <a:camera prst="orthographicFront">
              <a:rot lat="0" lon="0" rev="0"/>
            </a:camera>
            <a:lightRig rig="sunset" dir="t">
              <a:rot lat="0" lon="0" rev="4200000"/>
            </a:lightRig>
          </a:scene3d>
          <a:sp3d>
            <a:bevelT w="63500" h="25400" prst="coolSlant"/>
          </a:sp3d>
        </a:effectStyle>
      </a:effectStyleLst>
      <a:bgFillStyleLst>
        <a:solidFill>
          <a:schemeClr val="phClr"/>
        </a:solidFill>
        <a:gradFill rotWithShape="1">
          <a:gsLst>
            <a:gs pos="0">
              <a:schemeClr val="phClr">
                <a:tint val="50000"/>
                <a:shade val="90000"/>
                <a:hueMod val="85000"/>
                <a:satMod val="300000"/>
                <a:lumMod val="100000"/>
              </a:schemeClr>
            </a:gs>
            <a:gs pos="40000">
              <a:schemeClr val="phClr">
                <a:tint val="45000"/>
                <a:shade val="99000"/>
                <a:hueMod val="95000"/>
                <a:satMod val="300000"/>
                <a:lumMod val="100000"/>
              </a:schemeClr>
            </a:gs>
            <a:gs pos="100000">
              <a:schemeClr val="phClr">
                <a:shade val="20000"/>
                <a:hueMod val="95000"/>
                <a:satMod val="255000"/>
                <a:lumMod val="100000"/>
              </a:schemeClr>
            </a:gs>
          </a:gsLst>
          <a:path path="circle">
            <a:fillToRect l="50000" t="-80000" r="50000" b="180000"/>
          </a:path>
        </a:gradFill>
        <a:gradFill rotWithShape="1">
          <a:gsLst>
            <a:gs pos="0">
              <a:schemeClr val="phClr">
                <a:tint val="70000"/>
                <a:satMod val="2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Travelogue.thmx</Template>
  <TotalTime>10742</TotalTime>
  <Words>1945</Words>
  <Application>Microsoft Macintosh PowerPoint</Application>
  <PresentationFormat>On-screen Show (4:3)</PresentationFormat>
  <Paragraphs>168</Paragraphs>
  <Slides>40</Slides>
  <Notes>13</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Travelogue</vt:lpstr>
      <vt:lpstr>Globalization Storytelling in Liquid Modernity</vt:lpstr>
      <vt:lpstr>Storytelling in relation to 3 Conference Themes</vt:lpstr>
      <vt:lpstr>Liquid Modernity</vt:lpstr>
      <vt:lpstr>Liquid Modernity meets Neoliberalism in TRUMPLAND</vt:lpstr>
      <vt:lpstr>What is Globalization doing to End the World in your children’s children’s lifetime?</vt:lpstr>
      <vt:lpstr>Who Will Inherit the Earth?</vt:lpstr>
      <vt:lpstr>PowerPoint Presentation</vt:lpstr>
      <vt:lpstr>What is 6th Extinction</vt:lpstr>
      <vt:lpstr>Myth: Globalization has no alternative</vt:lpstr>
      <vt:lpstr>Purchasing-Power-Parity PPP</vt:lpstr>
      <vt:lpstr>Boje’s Counternarrative to  Neoliberal Price Parity Narrative</vt:lpstr>
      <vt:lpstr>Liquid Modernity &amp; Globalization Storytelling</vt:lpstr>
      <vt:lpstr>PowerPoint Presentation</vt:lpstr>
      <vt:lpstr>PowerPoint Presentation</vt:lpstr>
      <vt:lpstr>Bi-Lingual New Zealand</vt:lpstr>
      <vt:lpstr>Māori 5 Management Principles NOT US/English Schermerhorn Management book promoting Globalization Progress Narrative</vt:lpstr>
      <vt:lpstr>Multi-language project: Compared  5 University of Canterbury English definitions with deeper actual Māori definitions &amp; Added  missing Kaupapa Māori Method:</vt:lpstr>
      <vt:lpstr>One Example: # 3 Manaakitanga </vt:lpstr>
      <vt:lpstr>Are you tired of all the ‘Fake Storytelling’?</vt:lpstr>
      <vt:lpstr>What is Antenarrative?</vt:lpstr>
      <vt:lpstr>IWOK – Indigenous Ways of Knowing in Living Story Webs of Relations to Community &amp; Earth Kaua e takahia te mana o te tangata Nga Huia Te Awe Kotuku – Don’t trample on the integrity of the people -- cited in Tuhiwai Smith 1999: 120</vt:lpstr>
      <vt:lpstr>What is Living Story Web?</vt:lpstr>
      <vt:lpstr>Living Story &amp; Lived Context</vt:lpstr>
      <vt:lpstr>Triple Bottom Line NARRATIVE</vt:lpstr>
      <vt:lpstr>Deconstructing Apple’s CSR Report</vt:lpstr>
      <vt:lpstr>Democratic Republic on of Congo (DRC) HIDDEN COSTS Counternarrative</vt:lpstr>
      <vt:lpstr>Hidden Costs of Globalization</vt:lpstr>
      <vt:lpstr>PowerPoint Presentation</vt:lpstr>
      <vt:lpstr>Critique of Triple Bottom Line</vt:lpstr>
      <vt:lpstr>4BL of MOTHER EARTH ECONOMY</vt:lpstr>
      <vt:lpstr>Cell-phone’s 3T’s + Gold</vt:lpstr>
      <vt:lpstr>PowerPoint Presentation</vt:lpstr>
      <vt:lpstr>PowerPoint Presentation</vt:lpstr>
      <vt:lpstr>Storytelling of 3T’s in our Cars</vt:lpstr>
      <vt:lpstr>PowerPoint Presentation</vt:lpstr>
      <vt:lpstr>How can you help end global slavery supply chain?</vt:lpstr>
      <vt:lpstr>PowerPoint Presentation</vt:lpstr>
      <vt:lpstr>As we approach 6th Extinction</vt:lpstr>
      <vt:lpstr>Pause for Q&amp;A</vt:lpstr>
      <vt:lpstr>THANK YOU</vt:lpstr>
    </vt:vector>
  </TitlesOfParts>
  <Company>NMSU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the Social Responsibility and Ethics of US Corporations?</dc:title>
  <dc:creator>David Boje</dc:creator>
  <cp:lastModifiedBy>David Boje</cp:lastModifiedBy>
  <cp:revision>142</cp:revision>
  <dcterms:created xsi:type="dcterms:W3CDTF">2018-02-06T13:13:06Z</dcterms:created>
  <dcterms:modified xsi:type="dcterms:W3CDTF">2018-05-23T04:28:49Z</dcterms:modified>
</cp:coreProperties>
</file>